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773" r:id="rId2"/>
  </p:sldMasterIdLst>
  <p:notesMasterIdLst>
    <p:notesMasterId r:id="rId7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2"/>
    <p:restoredTop sz="95789"/>
  </p:normalViewPr>
  <p:slideViewPr>
    <p:cSldViewPr snapToGrid="0">
      <p:cViewPr varScale="1">
        <p:scale>
          <a:sx n="111" d="100"/>
          <a:sy n="111" d="100"/>
        </p:scale>
        <p:origin x="588" y="84"/>
      </p:cViewPr>
      <p:guideLst>
        <p:guide orient="horz" pos="2159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03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13BA6B0-31E9-42C4-8B3C-4C2EE04ABCFF}" type="slidenum">
              <a:rPr lang="en-US" altLang="en-US"/>
              <a:pPr lvl="0">
                <a:defRPr lang="ko-KR" altLang="en-US"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514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42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28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05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14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5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3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10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5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59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0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4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apachelounge.com/download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indows.php.net/download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p&#51452;&#49548;/phpInfo.php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indows.php.net/download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phpmyadmin.net/download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localhost.phpmyadmin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89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8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" y="2118587"/>
            <a:ext cx="5505681" cy="822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3200" b="1" kern="0">
                <a:solidFill>
                  <a:schemeClr val="bg1"/>
                </a:solidFill>
              </a:rPr>
              <a:t>Don't Touch Me!!</a:t>
            </a: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7270823" y="4154750"/>
            <a:ext cx="4455012" cy="2371556"/>
          </a:xfrm>
          <a:prstGeom prst="triangle">
            <a:avLst>
              <a:gd name="adj" fmla="val 10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48579" y="4708335"/>
            <a:ext cx="5377256" cy="132311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>
                <a:solidFill>
                  <a:prstClr val="white"/>
                </a:solidFill>
              </a:rPr>
              <a:t>혜수민조</a:t>
            </a:r>
          </a:p>
          <a:p>
            <a:pPr algn="ctr">
              <a:defRPr lang="ko-KR" altLang="en-US"/>
            </a:pPr>
            <a:r>
              <a:rPr lang="en-US" altLang="ko-KR" b="1">
                <a:solidFill>
                  <a:prstClr val="white"/>
                </a:solidFill>
              </a:rPr>
              <a:t>201621190 </a:t>
            </a:r>
            <a:r>
              <a:rPr lang="ko-KR" altLang="en-US" b="1">
                <a:solidFill>
                  <a:prstClr val="white"/>
                </a:solidFill>
              </a:rPr>
              <a:t>김민경</a:t>
            </a:r>
          </a:p>
          <a:p>
            <a:pPr algn="ctr">
              <a:defRPr lang="ko-KR" altLang="en-US"/>
            </a:pPr>
            <a:r>
              <a:rPr lang="en-US" altLang="ko-KR" b="1">
                <a:solidFill>
                  <a:prstClr val="white"/>
                </a:solidFill>
              </a:rPr>
              <a:t>201621203 </a:t>
            </a:r>
            <a:r>
              <a:rPr lang="ko-KR" altLang="en-US" b="1">
                <a:solidFill>
                  <a:prstClr val="white"/>
                </a:solidFill>
              </a:rPr>
              <a:t>안수진</a:t>
            </a:r>
          </a:p>
          <a:p>
            <a:pPr algn="ctr">
              <a:defRPr lang="ko-KR" altLang="en-US"/>
            </a:pPr>
            <a:r>
              <a:rPr lang="en-US" altLang="ko-KR" b="1">
                <a:solidFill>
                  <a:prstClr val="white"/>
                </a:solidFill>
              </a:rPr>
              <a:t>201621217 </a:t>
            </a:r>
            <a:r>
              <a:rPr lang="ko-KR" altLang="en-US" b="1">
                <a:solidFill>
                  <a:prstClr val="white"/>
                </a:solidFill>
              </a:rPr>
              <a:t>임혜빈</a:t>
            </a:r>
            <a:endParaRPr lang="en-US" altLang="ko-KR" b="1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고정 </a:t>
            </a: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ip</a:t>
            </a:r>
            <a:endParaRPr lang="en-US" altLang="ko-KR" sz="2400" b="1" u="none" kern="1200" spc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974361" y="125917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4361" y="1068639"/>
            <a:ext cx="6041034" cy="35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5. [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학교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pc] ip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할당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469036" y="1600626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5014" y="888059"/>
            <a:ext cx="6041036" cy="173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6. [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연결할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pc] 1~4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번까지 동일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7. [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연결할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pc]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자동으로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ip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주소 받기에서 다음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ip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주소 사용으로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check, ip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주소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서브넷 마스크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기본 게이트웨이의 값을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5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번과 같이 설정해준다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. dns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서버도 마찬가지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1138518" y="1832451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6665773" y="1529161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169" name="_x390054456" descr="EMB00001c6434b2"/>
          <p:cNvPicPr>
            <a:picLocks noChangeAspect="1" noChangeArrowheads="1"/>
          </p:cNvPicPr>
          <p:nvPr/>
        </p:nvPicPr>
        <p:blipFill rotWithShape="1">
          <a:blip r:embed="rId2"/>
          <a:srcRect r="17950" b="3830"/>
          <a:stretch>
            <a:fillRect/>
          </a:stretch>
        </p:blipFill>
        <p:spPr>
          <a:xfrm>
            <a:off x="1026686" y="1716886"/>
            <a:ext cx="3942113" cy="4342045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6665773" y="2256348"/>
            <a:ext cx="3647404" cy="4010413"/>
            <a:chOff x="6516988" y="2129291"/>
            <a:chExt cx="3721295" cy="414544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16988" y="2129291"/>
              <a:ext cx="3721295" cy="4145442"/>
            </a:xfrm>
            <a:prstGeom prst="rect">
              <a:avLst/>
            </a:prstGeom>
          </p:spPr>
        </p:pic>
        <p:sp>
          <p:nvSpPr>
            <p:cNvPr id="13" name="왼쪽으로 구부러진 화살표 12"/>
            <p:cNvSpPr/>
            <p:nvPr/>
          </p:nvSpPr>
          <p:spPr>
            <a:xfrm>
              <a:off x="8018270" y="3276564"/>
              <a:ext cx="271294" cy="306086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885826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/>
              </a:pPr>
              <a:endPara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8" name="왼쪽으로 구부러진 화살표 17"/>
            <p:cNvSpPr/>
            <p:nvPr/>
          </p:nvSpPr>
          <p:spPr>
            <a:xfrm>
              <a:off x="8303435" y="4478276"/>
              <a:ext cx="271294" cy="306086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885826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/>
              </a:pPr>
              <a:endPara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고정 </a:t>
            </a: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ip</a:t>
            </a:r>
            <a:endParaRPr lang="en-US" altLang="ko-KR" sz="2400" b="1" u="none" kern="1200" spc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974361" y="125917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2824" y="1274343"/>
            <a:ext cx="604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8. config.inc.php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호스트 주소를 바뀐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ip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주소로 설정</a:t>
            </a:r>
            <a:endParaRPr lang="ko-KR" altLang="en-US" sz="1800" b="0" i="0" u="none" kern="1200" spc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469036" y="1600626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44235" y="1259174"/>
            <a:ext cx="6041036" cy="358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9. httpd.conf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의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ServerName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값 바뀐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ip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로 설정</a:t>
            </a:r>
            <a:endParaRPr lang="ko-KR" altLang="en-US" sz="1800" b="0" i="0" u="none" kern="1200" spc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1138518" y="1832451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6665773" y="1529161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8193" name="_x390053256" descr="EMB00001c6434b9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4361" y="1986361"/>
            <a:ext cx="4558753" cy="3840501"/>
          </a:xfrm>
          <a:prstGeom prst="rect">
            <a:avLst/>
          </a:prstGeom>
          <a:noFill/>
        </p:spPr>
      </p:pic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8195" name="_x390054536" descr="EMB00001c6434be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82148" y="1986361"/>
            <a:ext cx="4896098" cy="372140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53783" y="1208200"/>
            <a:ext cx="6684433" cy="152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4000" b="1" kern="0">
                <a:solidFill>
                  <a:prstClr val="white"/>
                </a:solidFill>
                <a:latin typeface="+mj-lt"/>
                <a:ea typeface="맑은 고딕"/>
              </a:rPr>
              <a:t> </a:t>
            </a:r>
            <a:r>
              <a:rPr lang="ko-KR" altLang="en-US" sz="4000" b="1" kern="0">
                <a:solidFill>
                  <a:prstClr val="white"/>
                </a:solidFill>
                <a:latin typeface="+mj-lt"/>
                <a:ea typeface="맑은 고딕"/>
              </a:rPr>
              <a:t>2. </a:t>
            </a:r>
            <a:r>
              <a:rPr lang="ko-KR" altLang="en-US" sz="4000" b="1">
                <a:solidFill>
                  <a:prstClr val="white"/>
                </a:solidFill>
                <a:latin typeface="+mj-lt"/>
              </a:rPr>
              <a:t>서버 구축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1" name="직사각형 9"/>
          <p:cNvSpPr/>
          <p:nvPr/>
        </p:nvSpPr>
        <p:spPr>
          <a:xfrm>
            <a:off x="7686654" y="3545816"/>
            <a:ext cx="4357100" cy="1738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ko-KR" altLang="en-US" sz="2400" b="1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</a:rPr>
              <a:t>- </a:t>
            </a:r>
            <a:r>
              <a:rPr lang="en-US" altLang="ko-KR" sz="2400" b="1">
                <a:solidFill>
                  <a:schemeClr val="bg1"/>
                </a:solidFill>
              </a:rPr>
              <a:t>Apache </a:t>
            </a:r>
            <a:r>
              <a:rPr lang="ko-KR" altLang="en-US" sz="2400" b="1">
                <a:solidFill>
                  <a:schemeClr val="bg1"/>
                </a:solidFill>
              </a:rPr>
              <a:t>설치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900" b="1">
                <a:solidFill>
                  <a:schemeClr val="tx1"/>
                </a:solidFill>
              </a:rPr>
              <a:t>Apache </a:t>
            </a:r>
            <a:r>
              <a:rPr lang="ko-KR" altLang="en-US" sz="1900" b="1">
                <a:solidFill>
                  <a:schemeClr val="tx1"/>
                </a:solidFill>
              </a:rPr>
              <a:t>설치</a:t>
            </a:r>
            <a:endParaRPr lang="en-US" altLang="ko-KR" sz="1900" b="1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213342" y="1279023"/>
            <a:ext cx="3340274" cy="41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2. Apache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를 다운로드 한다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422948" cy="1505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사이트에 접속한다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>
              <a:defRPr lang="ko-KR" altLang="en-US"/>
            </a:pPr>
            <a:r>
              <a:rPr lang="en-US" altLang="ko-KR" u="sng"/>
              <a:t/>
            </a:r>
            <a:br>
              <a:rPr lang="en-US" altLang="ko-KR" u="sng"/>
            </a:br>
            <a:r>
              <a:rPr lang="en-US" altLang="ko-KR" u="sng">
                <a:hlinkClick r:id="rId2"/>
              </a:rPr>
              <a:t>http://apachelounge.com/download/</a:t>
            </a:r>
            <a:endParaRPr lang="en-US" altLang="ko-KR" u="sng"/>
          </a:p>
          <a:p>
            <a:pPr lvl="0">
              <a:defRPr lang="ko-KR" altLang="en-US"/>
            </a:pPr>
            <a:r>
              <a:rPr lang="en-US" altLang="ko-KR"/>
              <a:t/>
            </a:r>
            <a:br>
              <a:rPr lang="en-US" altLang="ko-KR"/>
            </a:b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025" name="_x463005400" descr="EMB0000007c6d6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60306" y="2647794"/>
            <a:ext cx="4230802" cy="3295598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04648" y="2165656"/>
            <a:ext cx="4227611" cy="32955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Apache </a:t>
            </a:r>
            <a:r>
              <a:rPr lang="ko-KR" altLang="en-US" b="1">
                <a:solidFill>
                  <a:schemeClr val="tx1"/>
                </a:solidFill>
              </a:rPr>
              <a:t>설치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7267" y="1216633"/>
            <a:ext cx="4122836" cy="95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4. C:\min\Apache24\conf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폴더에 접속</a:t>
            </a: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(1) “httpd.conf”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파일을 오른쪽 마우스로 클릭 후 연결프로그램을 누른다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422948" cy="180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다운로드 받은 압축파일을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C: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드라이브 안에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min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폴더에 압축을 해제 한다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 algn="ctr">
              <a:lnSpc>
                <a:spcPct val="150000"/>
              </a:lnSpc>
              <a:defRPr lang="ko-KR" altLang="en-US"/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/>
              <a:t/>
            </a:r>
            <a:br>
              <a:rPr lang="en-US" altLang="ko-KR"/>
            </a:b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70319" y="2417899"/>
            <a:ext cx="4656946" cy="2661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0660"/>
          <a:stretch>
            <a:fillRect/>
          </a:stretch>
        </p:blipFill>
        <p:spPr>
          <a:xfrm>
            <a:off x="1232281" y="2417899"/>
            <a:ext cx="4250973" cy="27743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Apache </a:t>
            </a:r>
            <a:r>
              <a:rPr lang="ko-KR" altLang="en-US" b="1">
                <a:solidFill>
                  <a:schemeClr val="tx1"/>
                </a:solidFill>
              </a:rPr>
              <a:t>설치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7267" y="1216633"/>
            <a:ext cx="4122836" cy="410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파일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내용 수정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539" y="1596254"/>
            <a:ext cx="4422948" cy="1230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편집기 선택</a:t>
            </a: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/>
              <a:t/>
            </a:r>
            <a:br>
              <a:rPr lang="en-US" altLang="ko-KR"/>
            </a:b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4174" y="3830174"/>
            <a:ext cx="4618355" cy="122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ServerRoot (Apache</a:t>
            </a:r>
            <a:r>
              <a:rPr lang="ko-KR" altLang="en-US"/>
              <a:t> 설치한 경로</a:t>
            </a:r>
            <a:r>
              <a:rPr lang="en-US" altLang="ko-KR"/>
              <a:t>)</a:t>
            </a:r>
          </a:p>
          <a:p>
            <a:pPr lvl="0">
              <a:defRPr lang="ko-KR" altLang="en-US"/>
            </a:pPr>
            <a:r>
              <a:rPr lang="en-US" altLang="ko-KR"/>
              <a:t>ServerName (</a:t>
            </a:r>
            <a:r>
              <a:rPr lang="ko-KR" altLang="en-US"/>
              <a:t>서버 주소 </a:t>
            </a:r>
            <a:r>
              <a:rPr lang="en-US" altLang="ko-KR"/>
              <a:t>: ip )</a:t>
            </a:r>
          </a:p>
          <a:p>
            <a:pPr lvl="0">
              <a:defRPr lang="ko-KR" altLang="en-US"/>
            </a:pPr>
            <a:r>
              <a:rPr lang="en-US" altLang="ko-KR"/>
              <a:t>DocumentRoot (php </a:t>
            </a:r>
            <a:r>
              <a:rPr lang="ko-KR" altLang="en-US"/>
              <a:t>파일 저장 경로</a:t>
            </a:r>
            <a:r>
              <a:rPr lang="en-US" altLang="ko-KR"/>
              <a:t>)</a:t>
            </a: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07267" y="2051763"/>
            <a:ext cx="2987509" cy="19073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68378" y="2427634"/>
            <a:ext cx="2789007" cy="17806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20012" y="4107699"/>
            <a:ext cx="2993292" cy="1911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01691" y="2098599"/>
            <a:ext cx="3810000" cy="1333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Apache </a:t>
            </a:r>
            <a:r>
              <a:rPr lang="ko-KR" altLang="en-US" b="1">
                <a:solidFill>
                  <a:schemeClr val="tx1"/>
                </a:solidFill>
              </a:rPr>
              <a:t>설치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7267" y="1216633"/>
            <a:ext cx="4122836" cy="11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8. cmd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창을 켠다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(1) Win key -&gt; cmd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검색</a:t>
            </a: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(2)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명령 프롬프트에 오른쪽 마우스 클릭</a:t>
            </a: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(3)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관리자 권한으로 실행 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422948" cy="2943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7. Path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설정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(window key + PrtSc + Pause -&gt;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고급 시스템 설정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환경변수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228600" indent="-228600" algn="ctr">
              <a:lnSpc>
                <a:spcPct val="150000"/>
              </a:lnSpc>
              <a:buAutoNum type="arabicParenBoth"/>
              <a:defRPr lang="ko-KR" altLang="en-US"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시스템 변수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Path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더블 클릭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 (2)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변수 값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부분의 맨 끝에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Apache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를 설치한 경로에서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bin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폴더까지의 값을 입력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ex) C:\min\Apache24\bin</a:t>
            </a:r>
          </a:p>
          <a:p>
            <a:pPr lvl="0" algn="ctr">
              <a:lnSpc>
                <a:spcPct val="150000"/>
              </a:lnSpc>
              <a:defRPr lang="ko-KR" altLang="en-US"/>
            </a:pP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/>
              <a:t/>
            </a:r>
            <a:br>
              <a:rPr lang="en-US" altLang="ko-KR"/>
            </a:b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968" y="2753374"/>
            <a:ext cx="2827235" cy="3241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1289" y="3166850"/>
            <a:ext cx="2888760" cy="28276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99186" y="2929608"/>
            <a:ext cx="3761905" cy="24285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Apache </a:t>
            </a:r>
            <a:r>
              <a:rPr lang="ko-KR" altLang="en-US" b="1">
                <a:solidFill>
                  <a:schemeClr val="tx1"/>
                </a:solidFill>
              </a:rPr>
              <a:t>설치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33020" y="1665550"/>
            <a:ext cx="4122836" cy="49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/>
              <a:t>httpd.exe -k install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82964" y="1017554"/>
            <a:ext cx="4422948" cy="1485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9. httpd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서비스 등록 및 실행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명령어 차례로 입력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lvl="0" algn="ctr">
              <a:lnSpc>
                <a:spcPct val="150000"/>
              </a:lnSpc>
              <a:defRPr lang="ko-KR" altLang="en-US"/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/>
              <a:t/>
            </a:r>
            <a:br>
              <a:rPr lang="en-US" altLang="ko-KR"/>
            </a:b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48866" y="1665550"/>
            <a:ext cx="4122836" cy="49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b="1"/>
              <a:t>httpd.exe -k start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1304" y="2452044"/>
            <a:ext cx="3735943" cy="3146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35645" y="2314988"/>
            <a:ext cx="4410075" cy="3200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53783" y="1208200"/>
            <a:ext cx="6684433" cy="152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4000" b="1" kern="0">
                <a:solidFill>
                  <a:prstClr val="white"/>
                </a:solidFill>
                <a:latin typeface="+mj-lt"/>
                <a:ea typeface="맑은 고딕"/>
              </a:rPr>
              <a:t> </a:t>
            </a:r>
            <a:r>
              <a:rPr lang="ko-KR" altLang="en-US" sz="4000" b="1" kern="0">
                <a:solidFill>
                  <a:prstClr val="white"/>
                </a:solidFill>
                <a:latin typeface="+mj-lt"/>
                <a:ea typeface="맑은 고딕"/>
              </a:rPr>
              <a:t>2. </a:t>
            </a:r>
            <a:r>
              <a:rPr lang="ko-KR" altLang="en-US" sz="4000" b="1">
                <a:solidFill>
                  <a:prstClr val="white"/>
                </a:solidFill>
                <a:latin typeface="+mj-lt"/>
              </a:rPr>
              <a:t>서버 구축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1" name="직사각형 9"/>
          <p:cNvSpPr/>
          <p:nvPr/>
        </p:nvSpPr>
        <p:spPr>
          <a:xfrm>
            <a:off x="7686654" y="3545816"/>
            <a:ext cx="4357100" cy="1738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ko-KR" altLang="en-US" sz="2400" b="1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</a:rPr>
              <a:t>- </a:t>
            </a:r>
            <a:r>
              <a:rPr lang="en-US" altLang="ko-KR" sz="2400" b="1">
                <a:solidFill>
                  <a:schemeClr val="bg1"/>
                </a:solidFill>
              </a:rPr>
              <a:t>PHP </a:t>
            </a:r>
            <a:r>
              <a:rPr lang="ko-KR" altLang="en-US" sz="2400" b="1">
                <a:solidFill>
                  <a:schemeClr val="bg1"/>
                </a:solidFill>
              </a:rPr>
              <a:t>설치 및 아파치 연동</a:t>
            </a:r>
          </a:p>
          <a:p>
            <a:pPr lvl="0">
              <a:lnSpc>
                <a:spcPct val="150000"/>
              </a:lnSpc>
              <a:defRPr lang="ko-KR"/>
            </a:pPr>
            <a:endParaRPr lang="ko-KR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 </a:t>
            </a:r>
            <a:r>
              <a:rPr lang="ko-KR" altLang="en-US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설치 및 아파치 연동</a:t>
            </a:r>
            <a:endParaRPr lang="en-US" altLang="ko-KR" sz="24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5678" y="1181302"/>
            <a:ext cx="3340274" cy="407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2.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원하는 버전을 다운받는다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 (Zip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으로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lang="en-US" altLang="ko-KR" sz="1400" b="1" i="0" u="none" kern="1200" spc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422948" cy="667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  <a:defRPr lang="ko-KR"/>
            </a:pP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사이트에 접속한다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2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  <a:hlinkClick r:id="rId2"/>
              </a:rPr>
              <a:t> http://windows.php.net/download/</a:t>
            </a:r>
            <a:r>
              <a:rPr lang="ko-KR" altLang="en-US" sz="12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ko-KR" altLang="en-US" sz="12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25" name="_x463009080" descr="EMB0000007c6d8c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1272" y="1893741"/>
            <a:ext cx="4542435" cy="3567721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5999" y="1893741"/>
            <a:ext cx="4542857" cy="35619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endParaRPr lang="en-US" altLang="ko-KR" i="1">
              <a:solidFill>
                <a:prstClr val="white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2861" y="1643264"/>
            <a:ext cx="3177029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72861" y="3223632"/>
            <a:ext cx="3150071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72861" y="4804000"/>
            <a:ext cx="3096156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334507" y="5082038"/>
            <a:ext cx="3340274" cy="498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3. 회원가입 및 로그인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56505" y="323634"/>
            <a:ext cx="3600451" cy="541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74" name="직사각형 38"/>
          <p:cNvSpPr/>
          <p:nvPr/>
        </p:nvSpPr>
        <p:spPr>
          <a:xfrm>
            <a:off x="1326541" y="3537369"/>
            <a:ext cx="1444259" cy="49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2. 서버 구축</a:t>
            </a:r>
          </a:p>
        </p:txBody>
      </p:sp>
      <p:sp>
        <p:nvSpPr>
          <p:cNvPr id="75" name="직사각형 38"/>
          <p:cNvSpPr/>
          <p:nvPr/>
        </p:nvSpPr>
        <p:spPr>
          <a:xfrm>
            <a:off x="2027872" y="3429000"/>
            <a:ext cx="3340274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6" name="직사각형 41"/>
          <p:cNvSpPr/>
          <p:nvPr/>
        </p:nvSpPr>
        <p:spPr>
          <a:xfrm>
            <a:off x="1355390" y="1818976"/>
            <a:ext cx="3340274" cy="90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1. 유사 제품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6" name="그룹 34"/>
          <p:cNvGrpSpPr/>
          <p:nvPr/>
        </p:nvGrpSpPr>
        <p:grpSpPr>
          <a:xfrm>
            <a:off x="4520963" y="1660876"/>
            <a:ext cx="3177029" cy="1089765"/>
            <a:chOff x="1077238" y="1290180"/>
            <a:chExt cx="5073043" cy="864297"/>
          </a:xfrm>
        </p:grpSpPr>
        <p:sp>
          <p:nvSpPr>
            <p:cNvPr id="87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0" name="그룹 42"/>
          <p:cNvGrpSpPr/>
          <p:nvPr/>
        </p:nvGrpSpPr>
        <p:grpSpPr>
          <a:xfrm>
            <a:off x="4520964" y="3241244"/>
            <a:ext cx="3150071" cy="1089765"/>
            <a:chOff x="1077238" y="1290180"/>
            <a:chExt cx="5073043" cy="864297"/>
          </a:xfrm>
        </p:grpSpPr>
        <p:sp>
          <p:nvSpPr>
            <p:cNvPr id="91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4" name="그룹 47"/>
          <p:cNvGrpSpPr/>
          <p:nvPr/>
        </p:nvGrpSpPr>
        <p:grpSpPr>
          <a:xfrm>
            <a:off x="4520963" y="4821613"/>
            <a:ext cx="3096156" cy="1089765"/>
            <a:chOff x="1077238" y="1290180"/>
            <a:chExt cx="5073043" cy="864297"/>
          </a:xfrm>
        </p:grpSpPr>
        <p:sp>
          <p:nvSpPr>
            <p:cNvPr id="95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98" name="직사각형 51"/>
          <p:cNvSpPr/>
          <p:nvPr/>
        </p:nvSpPr>
        <p:spPr>
          <a:xfrm>
            <a:off x="5282609" y="5099651"/>
            <a:ext cx="3340275" cy="49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6. 시간표</a:t>
            </a:r>
          </a:p>
        </p:txBody>
      </p:sp>
      <p:sp>
        <p:nvSpPr>
          <p:cNvPr id="99" name="직사각형 38"/>
          <p:cNvSpPr/>
          <p:nvPr/>
        </p:nvSpPr>
        <p:spPr>
          <a:xfrm>
            <a:off x="5274643" y="3554981"/>
            <a:ext cx="1444259" cy="500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5. 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출석체크</a:t>
            </a:r>
          </a:p>
        </p:txBody>
      </p:sp>
      <p:sp>
        <p:nvSpPr>
          <p:cNvPr id="100" name="직사각형 41"/>
          <p:cNvSpPr/>
          <p:nvPr/>
        </p:nvSpPr>
        <p:spPr>
          <a:xfrm>
            <a:off x="5303493" y="1836588"/>
            <a:ext cx="3340275" cy="90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>
                <a:solidFill>
                  <a:schemeClr val="tx1"/>
                </a:solidFill>
              </a:rPr>
              <a:t>교수모드와 </a:t>
            </a: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   학생모드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grpSp>
        <p:nvGrpSpPr>
          <p:cNvPr id="127" name="그룹 34"/>
          <p:cNvGrpSpPr/>
          <p:nvPr/>
        </p:nvGrpSpPr>
        <p:grpSpPr>
          <a:xfrm>
            <a:off x="8336276" y="1651887"/>
            <a:ext cx="3177029" cy="1089765"/>
            <a:chOff x="1077238" y="1290180"/>
            <a:chExt cx="5073043" cy="864297"/>
          </a:xfrm>
        </p:grpSpPr>
        <p:sp>
          <p:nvSpPr>
            <p:cNvPr id="128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9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0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31" name="그룹 42"/>
          <p:cNvGrpSpPr/>
          <p:nvPr/>
        </p:nvGrpSpPr>
        <p:grpSpPr>
          <a:xfrm>
            <a:off x="8336277" y="3232255"/>
            <a:ext cx="3150071" cy="1089765"/>
            <a:chOff x="1077238" y="1290180"/>
            <a:chExt cx="5073043" cy="864297"/>
          </a:xfrm>
        </p:grpSpPr>
        <p:sp>
          <p:nvSpPr>
            <p:cNvPr id="132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3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4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35" name="그룹 47"/>
          <p:cNvGrpSpPr/>
          <p:nvPr/>
        </p:nvGrpSpPr>
        <p:grpSpPr>
          <a:xfrm>
            <a:off x="8336276" y="4812624"/>
            <a:ext cx="3096156" cy="1089765"/>
            <a:chOff x="1077238" y="1290180"/>
            <a:chExt cx="5073043" cy="864297"/>
          </a:xfrm>
        </p:grpSpPr>
        <p:sp>
          <p:nvSpPr>
            <p:cNvPr id="136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7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8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39" name="직사각형 51"/>
          <p:cNvSpPr/>
          <p:nvPr/>
        </p:nvSpPr>
        <p:spPr>
          <a:xfrm>
            <a:off x="9097922" y="5090662"/>
            <a:ext cx="3340274" cy="4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9. 기대효과 및 결과</a:t>
            </a:r>
          </a:p>
        </p:txBody>
      </p:sp>
      <p:sp>
        <p:nvSpPr>
          <p:cNvPr id="140" name="직사각형 38"/>
          <p:cNvSpPr/>
          <p:nvPr/>
        </p:nvSpPr>
        <p:spPr>
          <a:xfrm>
            <a:off x="9075740" y="3429000"/>
            <a:ext cx="1643288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8. </a:t>
            </a:r>
            <a:r>
              <a:rPr lang="en-US" altLang="ko-KR">
                <a:solidFill>
                  <a:schemeClr val="tx1"/>
                </a:solidFill>
              </a:rPr>
              <a:t>My</a:t>
            </a:r>
            <a:r>
              <a:rPr lang="ko-KR" altLang="en-US">
                <a:solidFill>
                  <a:schemeClr val="tx1"/>
                </a:solidFill>
              </a:rPr>
              <a:t> 정보 </a:t>
            </a:r>
          </a:p>
        </p:txBody>
      </p:sp>
      <p:sp>
        <p:nvSpPr>
          <p:cNvPr id="141" name="직사각형 41"/>
          <p:cNvSpPr/>
          <p:nvPr/>
        </p:nvSpPr>
        <p:spPr>
          <a:xfrm>
            <a:off x="9118806" y="1827599"/>
            <a:ext cx="3340274" cy="494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7. 출석 현황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 </a:t>
            </a:r>
            <a:r>
              <a:rPr lang="ko-KR" altLang="en-US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설치 및 아파치 연동</a:t>
            </a:r>
            <a:endParaRPr lang="en-US" altLang="ko-KR" sz="24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422948" cy="2124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</a:rPr>
              <a:t>3.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</a:rPr>
              <a:t>다운 받은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</a:rPr>
              <a:t>Zip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</a:rPr>
              <a:t>파일 또한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C:\min\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</a:rPr>
              <a:t>폴더에 압축을 풀어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주고 </a:t>
            </a:r>
            <a:r>
              <a:rPr lang="en-US" altLang="ko-KR" sz="1400">
                <a:solidFill>
                  <a:srgbClr val="FF0000"/>
                </a:solidFill>
              </a:rPr>
              <a:t>"php-7.6.13-nts-Win32-VC11-x64“</a:t>
            </a:r>
            <a:r>
              <a:rPr lang="en-US" altLang="ko-KR" sz="1400">
                <a:solidFill>
                  <a:prstClr val="black"/>
                </a:solidFill>
              </a:rPr>
              <a:t>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형태로 되어 있는 폴더 명을 </a:t>
            </a:r>
            <a:r>
              <a:rPr lang="en-US" altLang="ko-KR" sz="1400">
                <a:solidFill>
                  <a:srgbClr val="FF0000"/>
                </a:solidFill>
              </a:rPr>
              <a:t>“php7”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로 변경</a:t>
            </a:r>
          </a:p>
          <a:p>
            <a:pPr lvl="0" algn="ctr">
              <a:lnSpc>
                <a:spcPct val="150000"/>
              </a:lnSpc>
              <a:defRPr lang="ko-KR" altLang="en-US"/>
            </a:pPr>
            <a:endParaRPr lang="en-US" altLang="ko-KR" sz="11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7276" y="2698285"/>
            <a:ext cx="4478829" cy="25515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15211" y="1216633"/>
            <a:ext cx="4422948" cy="155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4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C:\min\php7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폴더에 들어가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서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파일 명을 바꾸어 줍니다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en-US" altLang="ko-KR" sz="1400" b="1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(php.ini-production -&gt; php.ini)</a:t>
            </a: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9212" y="2198089"/>
            <a:ext cx="4538946" cy="314604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 </a:t>
            </a:r>
            <a:r>
              <a:rPr lang="ko-KR" altLang="en-US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설치 및 아파치 연동</a:t>
            </a:r>
            <a:endParaRPr lang="en-US" altLang="ko-KR" sz="24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78562" y="1082383"/>
            <a:ext cx="4122836" cy="137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5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변경한 파일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php.ini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를 더블 클릭 후 아래 내용 수정 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0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extension_dir = "c:/min/php7/ext" ;php7</a:t>
            </a:r>
            <a:r>
              <a:rPr lang="ko-KR" altLang="en-US" sz="1400" b="0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가 설치된 경로</a:t>
            </a:r>
            <a:r>
              <a:rPr lang="en-US" altLang="ko-KR" sz="1400" b="0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/ext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6926" y="2513544"/>
            <a:ext cx="5126107" cy="3562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524018" y="1082383"/>
            <a:ext cx="4422948" cy="1868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6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Apache </a:t>
            </a:r>
            <a:r>
              <a:rPr lang="ko-KR" altLang="en-US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연동 설정 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1 - Apache </a:t>
            </a:r>
            <a:r>
              <a:rPr lang="ko-KR" altLang="en-US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설정파일 실행</a:t>
            </a:r>
          </a:p>
          <a:p>
            <a:pPr lvl="0">
              <a:defRPr lang="ko-KR"/>
            </a:pPr>
            <a:r>
              <a:rPr lang="en-US" altLang="ko-KR" sz="14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"C</a:t>
            </a:r>
            <a:r>
              <a:rPr lang="en-US" altLang="ko-KR" sz="1400">
                <a:solidFill>
                  <a:prstClr val="black"/>
                </a:solidFill>
              </a:rPr>
              <a:t>:\min\Apache24\conf</a:t>
            </a:r>
            <a:r>
              <a:rPr lang="en-US" altLang="ko-KR" sz="14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" </a:t>
            </a:r>
            <a:r>
              <a:rPr lang="ko-KR" altLang="en-US" sz="14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폴더에 있는 </a:t>
            </a:r>
            <a:r>
              <a:rPr lang="en-US" altLang="ko-KR" sz="14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"httpd.conf" </a:t>
            </a:r>
            <a:r>
              <a:rPr lang="ko-KR" altLang="en-US" sz="14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파일을 실행합니다</a:t>
            </a:r>
            <a:r>
              <a:rPr lang="en-US" altLang="ko-KR" sz="14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 </a:t>
            </a: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_x463009960" descr="EMB0000007c6d9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37853" y="2513544"/>
            <a:ext cx="4509113" cy="287883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 </a:t>
            </a:r>
            <a:r>
              <a:rPr lang="ko-KR" altLang="en-US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설치 및 아파치 연동</a:t>
            </a:r>
            <a:endParaRPr lang="en-US" altLang="ko-KR" sz="24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81168" y="1058691"/>
            <a:ext cx="4122836" cy="75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7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Apache </a:t>
            </a:r>
            <a:r>
              <a:rPr lang="ko-KR" altLang="en-US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연동 설정 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2 - Apache PHP</a:t>
            </a:r>
            <a:r>
              <a:rPr lang="ko-KR" altLang="en-US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연동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4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아래 내용을 그림처럼 입력합니다</a:t>
            </a:r>
            <a:r>
              <a:rPr lang="en-US" altLang="ko-KR" sz="14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1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220" t="16750" r="11420" b="35740"/>
          <a:stretch>
            <a:fillRect/>
          </a:stretch>
        </p:blipFill>
        <p:spPr>
          <a:xfrm>
            <a:off x="974140" y="1835827"/>
            <a:ext cx="4736892" cy="4137207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>
          <a:xfrm>
            <a:off x="974140" y="1373495"/>
            <a:ext cx="8338726" cy="3817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21273" y="1058691"/>
            <a:ext cx="4422948" cy="1444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8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Apache </a:t>
            </a:r>
            <a:r>
              <a:rPr lang="ko-KR" altLang="en-US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연동 설정 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1 - Apache </a:t>
            </a:r>
            <a:r>
              <a:rPr lang="ko-KR" altLang="en-US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설정파일 실행</a:t>
            </a: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 </a:t>
            </a: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6995" y="2377612"/>
            <a:ext cx="3771900" cy="9715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786995" y="1617655"/>
            <a:ext cx="4122836" cy="494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1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httpd.exe -k restart</a:t>
            </a:r>
            <a:endParaRPr lang="en-US" altLang="ko-KR" sz="1200" b="1" i="0" u="none" kern="1200" spc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17415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1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PHP </a:t>
            </a:r>
            <a:r>
              <a:rPr lang="ko-KR" altLang="en-US" sz="1800" b="1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설치 및 아파치 연동</a:t>
            </a:r>
            <a:endParaRPr lang="en-US" altLang="ko-KR" sz="2400" b="1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6249" y="1860956"/>
            <a:ext cx="4122836" cy="499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&lt;php phpinfo(); ?&gt;</a:t>
            </a: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6249" y="1114598"/>
            <a:ext cx="4422948" cy="1607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9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메모장 실행 후 아래 내용 입력 후 저장을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 "C:\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min\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Apache24\htdocs" 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에 한다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(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파일 이름을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phpInfo.php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으로 하기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</a:p>
          <a:p>
            <a:pPr marL="0" lvl="0" indent="0" algn="ctr" defTabSz="900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383" y="3043934"/>
            <a:ext cx="5400675" cy="1104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98303" y="956656"/>
            <a:ext cx="4422948" cy="1127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10.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  <a:hlinkClick r:id="rId3"/>
              </a:rPr>
              <a:t>http://ip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  <a:hlinkClick r:id="rId3"/>
              </a:rPr>
              <a:t>주소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  <a:hlinkClick r:id="rId3"/>
              </a:rPr>
              <a:t>/phpInfo.php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에 접속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=&gt;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 성공</a:t>
            </a:r>
          </a:p>
          <a:p>
            <a:pPr marL="0" lvl="0" indent="0" algn="ctr" defTabSz="900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04859" y="1364066"/>
            <a:ext cx="5400675" cy="44291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53783" y="1208200"/>
            <a:ext cx="6684433" cy="152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4000" b="1" kern="0">
                <a:solidFill>
                  <a:prstClr val="white"/>
                </a:solidFill>
                <a:latin typeface="+mj-lt"/>
                <a:ea typeface="맑은 고딕"/>
              </a:rPr>
              <a:t> </a:t>
            </a:r>
            <a:r>
              <a:rPr lang="ko-KR" altLang="en-US" sz="4000" b="1" kern="0">
                <a:solidFill>
                  <a:prstClr val="white"/>
                </a:solidFill>
                <a:latin typeface="+mj-lt"/>
                <a:ea typeface="맑은 고딕"/>
              </a:rPr>
              <a:t>2. </a:t>
            </a:r>
            <a:r>
              <a:rPr lang="ko-KR" altLang="en-US" sz="4000" b="1">
                <a:solidFill>
                  <a:prstClr val="white"/>
                </a:solidFill>
                <a:latin typeface="+mj-lt"/>
              </a:rPr>
              <a:t>서버 구축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1" name="직사각형 9"/>
          <p:cNvSpPr/>
          <p:nvPr/>
        </p:nvSpPr>
        <p:spPr>
          <a:xfrm>
            <a:off x="7686654" y="3545816"/>
            <a:ext cx="4357100" cy="1738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ko-KR" altLang="en-US" sz="2400" b="1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defRPr lang="ko-KR"/>
            </a:pPr>
            <a:r>
              <a:rPr lang="ko-KR" altLang="en-US" sz="2400" b="1">
                <a:solidFill>
                  <a:schemeClr val="bg1"/>
                </a:solidFill>
              </a:rPr>
              <a:t>- </a:t>
            </a:r>
            <a:r>
              <a:rPr lang="en-US" altLang="ko-KR" sz="2400" b="1">
                <a:solidFill>
                  <a:schemeClr val="bg1"/>
                </a:solidFill>
              </a:rPr>
              <a:t>MySQL </a:t>
            </a:r>
            <a:r>
              <a:rPr lang="ko-KR" altLang="en-US" sz="2400" b="1">
                <a:solidFill>
                  <a:schemeClr val="bg1"/>
                </a:solidFill>
              </a:rPr>
              <a:t>설치</a:t>
            </a:r>
            <a:r>
              <a:rPr lang="ko-KR" altLang="en-US" sz="2400" b="1" kern="0">
                <a:solidFill>
                  <a:schemeClr val="bg1"/>
                </a:solidFill>
                <a:latin typeface="맑은 고딕"/>
                <a:ea typeface="맑은 고딕"/>
              </a:rPr>
              <a:t> 및 연동</a:t>
            </a:r>
          </a:p>
          <a:p>
            <a:pPr lvl="0">
              <a:lnSpc>
                <a:spcPct val="150000"/>
              </a:lnSpc>
              <a:defRPr lang="ko-KR"/>
            </a:pPr>
            <a:endParaRPr lang="ko-KR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MySQL </a:t>
            </a:r>
            <a:r>
              <a:rPr lang="ko-KR" altLang="en-US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설치</a:t>
            </a:r>
            <a:endParaRPr lang="en-US" altLang="ko-KR" sz="18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65006" y="1216633"/>
            <a:ext cx="4607358" cy="7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2. Zip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형태인 것을 다운 받아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C:\min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폴더에 압축을 해제 한 뒤 파일 명을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MySQL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로 변경 후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my.ini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설정 변경 </a:t>
            </a:r>
            <a:endParaRPr lang="en-US" altLang="ko-KR" sz="1400" b="1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422948" cy="1067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1. MySQL Community Server </a:t>
            </a:r>
            <a:r>
              <a:rPr lang="ko-KR" altLang="en-US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을 다운로드 합니다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</a:p>
          <a:p>
            <a:pPr marL="342900" lvl="0" indent="-34290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AutoNum type="arabicPeriod"/>
              <a:defRPr lang="ko-KR"/>
            </a:pPr>
            <a:endParaRPr lang="en-US" altLang="ko-KR" sz="1400" b="1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sng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  <a:hlinkClick r:id="rId2"/>
              </a:rPr>
              <a:t>http://dev.mysql.com/downloads/mysql/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  <a:hlinkClick r:id="rId2"/>
              </a:rPr>
              <a:t> </a:t>
            </a:r>
            <a:r>
              <a:rPr lang="ko-KR" altLang="en-US" sz="12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ko-KR" altLang="en-US" sz="12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864331" y="1582656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25" name="_x463010120" descr="EMB0000007c6d9e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0914" y="2157622"/>
            <a:ext cx="4841732" cy="3795679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42418" y="2010723"/>
            <a:ext cx="3175655" cy="1555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70580" y="3621587"/>
            <a:ext cx="3752381" cy="23714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MySQL </a:t>
            </a:r>
            <a:r>
              <a:rPr lang="ko-KR" altLang="en-US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설치</a:t>
            </a:r>
            <a:endParaRPr lang="en-US" altLang="ko-KR" sz="18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7267" y="1216633"/>
            <a:ext cx="4122836" cy="295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4. cmd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창을 관리자 모드로 열기</a:t>
            </a:r>
            <a:endParaRPr lang="ko-KR" altLang="en-US" sz="14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5340494" cy="347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3. Path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설정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(1) wing key + Pause 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(2)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고급 시스템 설정 버튼 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(3)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환경 변수 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(4)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시스템 변수 부분에 있는 리스트에서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Path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더블 클릭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(5)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다시 파일 탐색기에서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MySQL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폴더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-&gt; bin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폴더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-&gt;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주소 복사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(6)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다시 시스템 변수 편집 창에서 변수 값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(V):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부근의 택스트 박스에서 맨 마지막 부분에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;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를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입력하고 주소 붙여넣기 </a:t>
            </a: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07267" y="1668836"/>
            <a:ext cx="4122836" cy="1310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000">
                <a:solidFill>
                  <a:srgbClr val="FF0000"/>
                </a:solidFill>
                <a:latin typeface="맑은 고딕"/>
                <a:ea typeface="맑은 고딕"/>
              </a:rPr>
              <a:t>m</a:t>
            </a:r>
            <a:r>
              <a:rPr lang="en-US" altLang="ko-KR" sz="2000" b="0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ysqld</a:t>
            </a:r>
            <a:r>
              <a:rPr lang="en-US" altLang="ko-KR" sz="2000">
                <a:solidFill>
                  <a:srgbClr val="FF0000"/>
                </a:solidFill>
                <a:latin typeface="맑은 고딕"/>
                <a:ea typeface="맑은 고딕"/>
              </a:rPr>
              <a:t>.exe –initialize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000">
                <a:solidFill>
                  <a:srgbClr val="FF0000"/>
                </a:solidFill>
                <a:latin typeface="맑은 고딕"/>
                <a:ea typeface="맑은 고딕"/>
              </a:rPr>
              <a:t>mysql</a:t>
            </a:r>
            <a:r>
              <a:rPr lang="ko-KR" altLang="en-US" sz="2000">
                <a:solidFill>
                  <a:srgbClr val="FF0000"/>
                </a:solidFill>
                <a:latin typeface="맑은 고딕"/>
                <a:ea typeface="맑은 고딕"/>
              </a:rPr>
              <a:t>설치경로</a:t>
            </a:r>
            <a:r>
              <a:rPr lang="en-US" altLang="ko-KR" sz="2000">
                <a:solidFill>
                  <a:srgbClr val="FF0000"/>
                </a:solidFill>
                <a:latin typeface="맑은 고딕"/>
                <a:ea typeface="맑은 고딕"/>
              </a:rPr>
              <a:t>/bin/mysqld.exe --install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000" b="0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lang="ko-KR" altLang="en-US" sz="2000" b="0" i="0" u="none" kern="1200" spc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4339" y="2682194"/>
            <a:ext cx="3552480" cy="126561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2049" name="_x463010120" descr="EMB0000007c6da8"/>
          <p:cNvPicPr>
            <a:picLocks noChangeAspect="1" noChangeArrowheads="1"/>
          </p:cNvPicPr>
          <p:nvPr/>
        </p:nvPicPr>
        <p:blipFill rotWithShape="1">
          <a:blip r:embed="rId3"/>
          <a:srcRect t="8380" b="8040"/>
          <a:stretch>
            <a:fillRect/>
          </a:stretch>
        </p:blipFill>
        <p:spPr>
          <a:xfrm>
            <a:off x="6669155" y="4005633"/>
            <a:ext cx="4065580" cy="2171438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9939" y="2036362"/>
            <a:ext cx="3957491" cy="388071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MySQL </a:t>
            </a: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설치</a:t>
            </a:r>
            <a:endParaRPr lang="en-US" altLang="ko-KR" sz="24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7267" y="1216633"/>
            <a:ext cx="4122836" cy="410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6. Cmd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창으로 넘어가서 명령어 입력</a:t>
            </a:r>
            <a:endParaRPr lang="en-US" altLang="ko-KR" sz="1400" b="0" i="0" u="none" kern="1200" spc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5" y="1216633"/>
            <a:ext cx="4422948" cy="122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5.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서비스 창 열기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-&gt; MySQL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찾아 더블클릭 </a:t>
            </a: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-&gt;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시작 버튼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07267" y="1724464"/>
            <a:ext cx="4122836" cy="38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000" b="0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mysql –u root</a:t>
            </a:r>
            <a:endParaRPr lang="ko-KR" altLang="en-US" sz="2000" b="0" i="0" u="none" kern="1200" spc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8929" y="2347808"/>
            <a:ext cx="4355523" cy="2950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03372" y="2761470"/>
            <a:ext cx="4601524" cy="14780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MySQL </a:t>
            </a:r>
            <a:r>
              <a:rPr lang="ko-KR" altLang="en-US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과 연동</a:t>
            </a:r>
            <a:endParaRPr lang="en-US" altLang="ko-KR" sz="2400" b="1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7265" y="1216633"/>
            <a:ext cx="4648413" cy="1791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2. ;ctrl+f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를 통해 찾아서 아래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가지 요소의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';'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를 지웁니다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;extension=mysql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=&gt; extension=mysql</a:t>
            </a:r>
          </a:p>
          <a:p>
            <a:pPr lvl="0"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;extension=pdo_mysql =&gt; extension=pdo_mysql </a:t>
            </a:r>
          </a:p>
          <a:p>
            <a:pPr lvl="0"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;extension_dir = "./"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를 검색한 뒤 아랫부분에 아래 내용을 입력합니다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extension_dir = "c:min/php7/ext"</a:t>
            </a:r>
          </a:p>
          <a:p>
            <a:pPr lvl="0">
              <a:defRPr lang="ko-KR" altLang="en-US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;(php7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가 설치된 경로에서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ext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폴더까지 입력합니다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.)</a:t>
            </a:r>
            <a:endParaRPr lang="en-US" altLang="ko-KR" sz="11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422948" cy="112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1. php7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폴더에 들어간다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6213" y="1847948"/>
            <a:ext cx="5180512" cy="3879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3680" y="3127504"/>
            <a:ext cx="3749041" cy="1628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5679" y="4948162"/>
            <a:ext cx="3200000" cy="1123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MySQL </a:t>
            </a:r>
            <a:r>
              <a:rPr lang="ko-KR" altLang="en-US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과 연동</a:t>
            </a:r>
            <a:endParaRPr lang="en-US" altLang="ko-KR" sz="2400" b="1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422948" cy="257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3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Root 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계정 비밀번호 설정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(cmd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창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</a:p>
          <a:p>
            <a:pPr lvl="0"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mysql -u root</a:t>
            </a:r>
          </a:p>
          <a:p>
            <a:pPr lvl="0"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&gt;use mysql;</a:t>
            </a:r>
          </a:p>
          <a:p>
            <a:pPr lvl="0"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&gt;update user set password=password('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사용하실 비밀번호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') where user='root';</a:t>
            </a:r>
          </a:p>
          <a:p>
            <a:pPr lvl="0"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&gt;flush privileges;</a:t>
            </a:r>
          </a:p>
          <a:p>
            <a:pPr lvl="0">
              <a:defRPr lang="ko-KR"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&gt;exit;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1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ctr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6916" y="2887303"/>
            <a:ext cx="3800000" cy="24190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93461" y="1132754"/>
            <a:ext cx="6684433" cy="152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4000" b="1" kern="0">
                <a:solidFill>
                  <a:prstClr val="white"/>
                </a:solidFill>
                <a:latin typeface="+mj-lt"/>
                <a:ea typeface="맑은 고딕"/>
              </a:rPr>
              <a:t> </a:t>
            </a:r>
            <a:r>
              <a:rPr lang="ko-KR" altLang="en-US" sz="4000" b="1" kern="0">
                <a:solidFill>
                  <a:prstClr val="white"/>
                </a:solidFill>
                <a:latin typeface="+mj-lt"/>
                <a:ea typeface="맑은 고딕"/>
              </a:rPr>
              <a:t>1. </a:t>
            </a:r>
            <a:r>
              <a:rPr lang="ko-KR" altLang="en-US" sz="4000" b="1">
                <a:solidFill>
                  <a:prstClr val="white"/>
                </a:solidFill>
                <a:latin typeface="+mj-lt"/>
              </a:rPr>
              <a:t>유사제품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 sz="23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53783" y="1208200"/>
            <a:ext cx="6684433" cy="152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4000" b="1" kern="0">
                <a:solidFill>
                  <a:prstClr val="white"/>
                </a:solidFill>
                <a:latin typeface="+mj-lt"/>
                <a:ea typeface="맑은 고딕"/>
              </a:rPr>
              <a:t> </a:t>
            </a:r>
            <a:r>
              <a:rPr lang="ko-KR" altLang="en-US" sz="4000" b="1" kern="0">
                <a:solidFill>
                  <a:prstClr val="white"/>
                </a:solidFill>
                <a:latin typeface="+mj-lt"/>
                <a:ea typeface="맑은 고딕"/>
              </a:rPr>
              <a:t>2. </a:t>
            </a:r>
            <a:r>
              <a:rPr lang="ko-KR" altLang="en-US" sz="4000" b="1">
                <a:solidFill>
                  <a:prstClr val="white"/>
                </a:solidFill>
                <a:latin typeface="+mj-lt"/>
              </a:rPr>
              <a:t>서버 구축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1" name="직사각형 9"/>
          <p:cNvSpPr/>
          <p:nvPr/>
        </p:nvSpPr>
        <p:spPr>
          <a:xfrm>
            <a:off x="7686654" y="3545816"/>
            <a:ext cx="4357100" cy="1186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ko-KR" altLang="en-US" sz="2400" b="1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defRPr lang="ko-KR"/>
            </a:pPr>
            <a:r>
              <a:rPr lang="ko-KR" altLang="en-US" sz="2400" b="1">
                <a:solidFill>
                  <a:schemeClr val="bg1"/>
                </a:solidFill>
              </a:rPr>
              <a:t>- </a:t>
            </a:r>
            <a:r>
              <a:rPr lang="en-US" altLang="ko-KR" sz="2400" b="1" kern="0">
                <a:solidFill>
                  <a:schemeClr val="bg1"/>
                </a:solidFill>
                <a:latin typeface="맑은 고딕"/>
                <a:ea typeface="맑은 고딕"/>
              </a:rPr>
              <a:t>PhpMyAdmin</a:t>
            </a:r>
            <a:r>
              <a:rPr lang="ko-KR" altLang="en-US" sz="2400" b="1" kern="0">
                <a:solidFill>
                  <a:schemeClr val="bg1"/>
                </a:solidFill>
                <a:latin typeface="맑은 고딕"/>
                <a:ea typeface="맑은 고딕"/>
              </a:rPr>
              <a:t> 연동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 MyAdmin</a:t>
            </a:r>
            <a:endParaRPr lang="en-US" altLang="ko-KR" sz="2400" b="1" u="none" kern="1200" spc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65006" y="1216633"/>
            <a:ext cx="4607358" cy="7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2. Apache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의 웹문서 저장위치에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phpMyAdmin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폴더를 만들고 압축 풀기</a:t>
            </a:r>
            <a:endParaRPr lang="en-US" altLang="ko-KR" sz="1400" b="1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422948" cy="943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1. phpMyAdmin-</a:t>
            </a:r>
            <a:r>
              <a:rPr lang="ko-KR" altLang="en-US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버전명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-all-languages.zip </a:t>
            </a:r>
            <a:r>
              <a:rPr lang="ko-KR" altLang="en-US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형태로 되어 있는 파일을 다운받는다</a:t>
            </a:r>
            <a:r>
              <a:rPr lang="en-US" altLang="ko-KR" sz="1400" b="1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en-US" altLang="ko-KR" sz="1600" b="1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  <a:hlinkClick r:id="rId2"/>
              </a:rPr>
              <a:t>https://www.phpmyadmin.net/downloads/</a:t>
            </a:r>
            <a:endParaRPr lang="en-US" altLang="ko-KR" sz="1600" b="1" i="0" u="none" kern="1200" spc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7383" y="2170740"/>
            <a:ext cx="5248702" cy="36095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5006" y="2087612"/>
            <a:ext cx="5202469" cy="41256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 MyAdmin</a:t>
            </a:r>
            <a:endParaRPr lang="en-US" altLang="ko-KR" sz="2400" b="1" u="none" kern="1200" spc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53870" y="3351846"/>
            <a:ext cx="4122836" cy="243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4. config.inc.php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에서 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(1)$cfg[‘blowfish_secret’] = ‘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아무거나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’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(2) $cgf[‘Servers’][$i][‘auth_type’] = ‘</a:t>
            </a:r>
            <a:r>
              <a:rPr lang="en-US" altLang="ko-KR" sz="1400" b="1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cookie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’; 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-&gt; $cgf[‘Servers’][$i][‘auth_type’] = ‘</a:t>
            </a:r>
            <a:r>
              <a:rPr lang="en-US" altLang="ko-KR" sz="1400" b="1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http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’;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(3) $cgf[‘Servers’][$i][‘host’] = ‘</a:t>
            </a:r>
            <a:r>
              <a:rPr lang="en-US" altLang="ko-KR" sz="1400" b="1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localhost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’; 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-&gt; $cgf[‘Servers’][$i][‘host’] = ‘</a:t>
            </a:r>
            <a:r>
              <a:rPr lang="ko-KR" altLang="en-US" sz="1400" b="1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서버이름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’;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(4) $cgf[‘Servers’][$i][‘AllowNoPassword’] = ‘</a:t>
            </a:r>
            <a:r>
              <a:rPr lang="en-US" altLang="ko-KR" sz="1400" b="1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false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’; -&gt; $cgf[‘Servers’][$i][‘AllowNoPassword’] = ‘</a:t>
            </a:r>
            <a:r>
              <a:rPr lang="en-US" altLang="ko-KR" sz="1400" b="1" i="0" u="none" kern="1200" spc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true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’;</a:t>
            </a: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400" b="1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4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6" y="1216633"/>
            <a:ext cx="4611624" cy="137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압축 해제한 경로에서 데이터로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config.sample.inc.php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파일을 열어 이름을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config.inc.php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라고 바꿔서 저장하면 이게 설정파일 역할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! </a:t>
            </a: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4140" b="18350"/>
          <a:stretch>
            <a:fillRect/>
          </a:stretch>
        </p:blipFill>
        <p:spPr>
          <a:xfrm>
            <a:off x="5892694" y="1512839"/>
            <a:ext cx="5332876" cy="367801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 MyAdmin</a:t>
            </a:r>
            <a:endParaRPr lang="en-US" altLang="ko-KR" sz="2400" b="1" u="none" kern="1200" spc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07267" y="1216633"/>
            <a:ext cx="4122836" cy="104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6.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컴퓨터 재부팅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후 웹브라우저에서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  <a:hlinkClick r:id="rId2"/>
              </a:rPr>
              <a:t>http://localhost.phpmyadmin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입력 후 사용자명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+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암호에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MySQL root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계정 정보 입력 후 진입</a:t>
            </a:r>
            <a:endParaRPr lang="en-US" altLang="ko-KR" sz="1400" b="1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60305" y="1216633"/>
            <a:ext cx="4422948" cy="155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5. PHP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설치경로에서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php.ini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파일을 연다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. extension=mbstring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주석을 풀어주고 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(;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삭제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)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저장 후 빠져나온다</a:t>
            </a: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305" y="2670670"/>
            <a:ext cx="4451782" cy="24998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2560"/>
          <a:stretch>
            <a:fillRect/>
          </a:stretch>
        </p:blipFill>
        <p:spPr>
          <a:xfrm>
            <a:off x="6812280" y="2407920"/>
            <a:ext cx="4154927" cy="35665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 MyAdmin</a:t>
            </a:r>
            <a:endParaRPr lang="en-US" altLang="ko-KR" sz="2400" b="1" u="none" kern="1200" spc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0331" y="1216633"/>
            <a:ext cx="4422948" cy="63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8. </a:t>
            </a:r>
            <a:r>
              <a:rPr lang="ko-KR" altLang="en-US" sz="1400" b="1" i="0" u="none" kern="1200" spc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접속 성공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/>
            </a:r>
            <a:b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</a:br>
            <a:endParaRPr lang="en-US" altLang="ko-KR" sz="1200" b="0" i="0" u="none" kern="1200" spc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861" y="1577340"/>
            <a:ext cx="7262689" cy="45820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14876" y="1670049"/>
            <a:ext cx="5505681" cy="10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885826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4000" b="1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3. 회원가입 및 로그인</a:t>
            </a:r>
            <a:endParaRPr lang="ko-KR" altLang="en-US" sz="4000" b="1" i="0" u="none" kern="0" spc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DB, TABLE </a:t>
            </a: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생성</a:t>
            </a:r>
            <a:endParaRPr lang="en-US" altLang="ko-KR" sz="24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3" name="Freeform 5"/>
          <p:cNvSpPr/>
          <p:nvPr/>
        </p:nvSpPr>
        <p:spPr>
          <a:xfrm>
            <a:off x="2012460" y="137506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093336" y="4841898"/>
            <a:ext cx="29308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DataBase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생성 후 확인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Create database 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생성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Show databases; 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확인</a:t>
            </a:r>
            <a:r>
              <a:rPr lang="ko-KR" altLang="en-US" sz="800" b="0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</a:p>
        </p:txBody>
      </p:sp>
      <p:sp>
        <p:nvSpPr>
          <p:cNvPr id="63" name="Freeform 5"/>
          <p:cNvSpPr/>
          <p:nvPr/>
        </p:nvSpPr>
        <p:spPr>
          <a:xfrm>
            <a:off x="6588787" y="1375064"/>
            <a:ext cx="3092591" cy="450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693388" y="4264091"/>
            <a:ext cx="2930840" cy="1601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TABLE </a:t>
            </a:r>
            <a:r>
              <a:rPr lang="ko-KR" altLang="en-US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생성 후 확인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1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Create table name ( </a:t>
            </a:r>
            <a:r>
              <a:rPr lang="ko-KR" altLang="en-US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컬럼명</a:t>
            </a:r>
            <a:r>
              <a:rPr lang="en-US" altLang="ko-KR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종류</a:t>
            </a:r>
            <a:r>
              <a:rPr lang="en-US" altLang="ko-KR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); -&gt; TABLE</a:t>
            </a:r>
            <a:r>
              <a:rPr lang="ko-KR" altLang="en-US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생성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Select * from name -&gt; TABLE </a:t>
            </a:r>
            <a:r>
              <a:rPr lang="ko-KR" altLang="en-US" sz="1100" b="0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에 저장된 값 확인</a:t>
            </a:r>
            <a:endParaRPr lang="en-US" altLang="ko-KR" sz="11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25" name="_x198906520" descr="EMB00003e745f5d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78424" y="1645783"/>
            <a:ext cx="2760662" cy="1270000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27" name="_x198907160" descr="EMB00003e745f59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79141" y="3051198"/>
            <a:ext cx="2058988" cy="1790700"/>
          </a:xfrm>
          <a:prstGeom prst="rect">
            <a:avLst/>
          </a:prstGeom>
          <a:noFill/>
        </p:spPr>
      </p:pic>
      <p:sp>
        <p:nvSpPr>
          <p:cNvPr id="4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27240" y="3225733"/>
            <a:ext cx="2425867" cy="776534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31" name="_x198909720" descr="EMB00003e745f6c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727240" y="1562437"/>
            <a:ext cx="2354263" cy="1600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5"/>
          <p:cNvSpPr/>
          <p:nvPr/>
        </p:nvSpPr>
        <p:spPr>
          <a:xfrm>
            <a:off x="4572000" y="1459370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4463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7026268" cy="545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0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회원가입</a:t>
            </a:r>
          </a:p>
        </p:txBody>
      </p:sp>
      <p:sp>
        <p:nvSpPr>
          <p:cNvPr id="53" name="Freeform 5"/>
          <p:cNvSpPr/>
          <p:nvPr/>
        </p:nvSpPr>
        <p:spPr>
          <a:xfrm>
            <a:off x="908506" y="1465721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25447" y="5479300"/>
            <a:ext cx="84244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학교 인증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801590" y="1696594"/>
            <a:ext cx="2701158" cy="2963721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051728" y="5045302"/>
            <a:ext cx="2200879" cy="334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테이블에 값이 들어간 것 확인</a:t>
            </a:r>
            <a:endParaRPr lang="ko-KR" altLang="en-US" sz="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67445" y="5269208"/>
            <a:ext cx="783178" cy="334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로그인</a:t>
            </a:r>
            <a:endParaRPr lang="ko-KR" altLang="en-US" sz="800" b="0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6061" y="1623903"/>
            <a:ext cx="2699099" cy="3935131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5454" y="1573493"/>
            <a:ext cx="2714274" cy="3888440"/>
          </a:xfrm>
          <a:prstGeom prst="rect">
            <a:avLst/>
          </a:prstGeom>
        </p:spPr>
      </p:pic>
      <p:sp>
        <p:nvSpPr>
          <p:cNvPr id="82" name="직사각형 32"/>
          <p:cNvSpPr/>
          <p:nvPr/>
        </p:nvSpPr>
        <p:spPr>
          <a:xfrm>
            <a:off x="2273288" y="5631700"/>
            <a:ext cx="84244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4463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회원가입</a:t>
            </a:r>
            <a:endParaRPr lang="ko-KR" altLang="en-US" sz="800" b="0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3" name="Freeform 5"/>
          <p:cNvSpPr/>
          <p:nvPr/>
        </p:nvSpPr>
        <p:spPr>
          <a:xfrm>
            <a:off x="8160872" y="1467121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1823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4" name="직사각형 32"/>
          <p:cNvSpPr/>
          <p:nvPr/>
        </p:nvSpPr>
        <p:spPr>
          <a:xfrm>
            <a:off x="9314319" y="5487051"/>
            <a:ext cx="842445" cy="335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4463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중복체크</a:t>
            </a:r>
          </a:p>
        </p:txBody>
      </p:sp>
      <p:sp>
        <p:nvSpPr>
          <p:cNvPr id="85" name="직사각형 63"/>
          <p:cNvSpPr/>
          <p:nvPr/>
        </p:nvSpPr>
        <p:spPr>
          <a:xfrm>
            <a:off x="8390462" y="1704345"/>
            <a:ext cx="2701158" cy="2963721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4463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6" name="직사각형 64"/>
          <p:cNvSpPr/>
          <p:nvPr/>
        </p:nvSpPr>
        <p:spPr>
          <a:xfrm>
            <a:off x="8640600" y="5053053"/>
            <a:ext cx="2200879" cy="33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4463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테이블에 값이 들어간 것 확인</a:t>
            </a:r>
            <a:endParaRPr lang="ko-KR" altLang="en-US" sz="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50718" y="1582830"/>
            <a:ext cx="2823999" cy="39071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회원가입</a:t>
            </a:r>
            <a:endParaRPr lang="en-US" altLang="ko-KR" sz="24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946484" y="87001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4776" y="1741315"/>
            <a:ext cx="7368156" cy="278168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946480" y="4840727"/>
            <a:ext cx="7668130" cy="1348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$con 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의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root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아이디로 접속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$u_id, $u_pw, $job, $major -&gt; POST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값으로 변수 지정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$statement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테이블에 변수값을 넣기위함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INSERT INTO </a:t>
            </a:r>
            <a:r>
              <a:rPr lang="ko-KR" altLang="en-US" sz="1100" b="1" i="0" u="none" kern="1200" spc="0"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테이블명 </a:t>
            </a:r>
            <a:r>
              <a:rPr lang="en-US" altLang="ko-KR" sz="1100" b="1" i="0" u="none" kern="1200" spc="0"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VALUSE -&gt; </a:t>
            </a:r>
            <a:r>
              <a:rPr lang="ko-KR" altLang="en-US" sz="1100" b="1" i="0" u="none" kern="1200" spc="0"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테이블에 값을 넣기위한 명령어</a:t>
            </a:r>
            <a:endParaRPr lang="ko-KR" altLang="en-US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6110" y="1052465"/>
            <a:ext cx="4875669" cy="49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5814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lang="en-US" altLang="ko-KR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</a:t>
            </a: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회원가입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946484" y="87001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27620" y="5500876"/>
            <a:ext cx="7668128" cy="840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String URL =“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연결할 서버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의 위치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”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안드로이드와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String u_id, String u_pw, String job, String major  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에 넣기위해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사용할 변수들을 불러옴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Parameters.put(“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들어올곳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”,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넣을값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);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입력된 값을 넣기위함</a:t>
            </a:r>
            <a:endParaRPr lang="en-US" altLang="ko-KR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1607" y="1909550"/>
            <a:ext cx="7897327" cy="303889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76110" y="1052465"/>
            <a:ext cx="4875669" cy="49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31328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- 안드로이드 </a:t>
            </a:r>
            <a:r>
              <a:rPr lang="en-US" altLang="ko-KR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DB</a:t>
            </a: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 연결 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 i="1">
                <a:solidFill>
                  <a:schemeClr val="tx1"/>
                </a:solidFill>
              </a:rPr>
              <a:t>기존 잠금 어플 설명</a:t>
            </a:r>
            <a:endParaRPr lang="en-US" altLang="ko-KR" sz="2400" b="1" i="1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2360" t="20480" r="51760" b="57620"/>
          <a:stretch>
            <a:fillRect/>
          </a:stretch>
        </p:blipFill>
        <p:spPr>
          <a:xfrm>
            <a:off x="1006709" y="1091449"/>
            <a:ext cx="3627442" cy="1884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0361" y="1444623"/>
            <a:ext cx="462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259114" y="1069511"/>
            <a:ext cx="2706486" cy="4993196"/>
            <a:chOff x="5259114" y="1069511"/>
            <a:chExt cx="2706486" cy="499319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259114" y="1069511"/>
              <a:ext cx="2706486" cy="499319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096000" y="2754693"/>
              <a:ext cx="549349" cy="50950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386456" y="1008038"/>
            <a:ext cx="3061429" cy="4993196"/>
            <a:chOff x="8386456" y="1008038"/>
            <a:chExt cx="3061429" cy="49931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86456" y="1008038"/>
              <a:ext cx="3061429" cy="499319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8818663" y="4902470"/>
              <a:ext cx="2197014" cy="50950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17383" y="3164518"/>
            <a:ext cx="4250386" cy="60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/>
              <a:t>- </a:t>
            </a:r>
            <a:r>
              <a:rPr lang="ko-KR" altLang="en-US" sz="1600"/>
              <a:t>앱 실행시 화면에 잠금 아이콘 생성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17383" y="3717639"/>
            <a:ext cx="42060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/>
              <a:t>- </a:t>
            </a:r>
            <a:r>
              <a:rPr lang="ko-KR" altLang="en-US" sz="1600"/>
              <a:t>아이콘 클릭시 화면 잠금이 실행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8998" y="4261421"/>
            <a:ext cx="4247156" cy="870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700"/>
              <a:t>- </a:t>
            </a:r>
            <a:r>
              <a:rPr lang="ko-KR" altLang="en-US" sz="1700"/>
              <a:t>뒤로 가기 버튼은 화면터치가 안되고 홈버튼은 홈으로 이동하지만 사진과 같이 알림이 뜨면서 터치가 되지 않음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학교 인증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946484" y="87001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46481" y="5283970"/>
            <a:ext cx="7668130" cy="1348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$con 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의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root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아이디로 접속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$u_id -&gt; POST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값으로 변수 지정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$statement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테이블에 변수값을 넣기위함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select * from student where st_id=?</a:t>
            </a:r>
            <a:r>
              <a:rPr lang="ko-KR" altLang="en-US" sz="1100" b="1" i="0" u="none" kern="1200" spc="0"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 -&gt; 학교 소속인임을 인증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6110" y="665806"/>
            <a:ext cx="4875669" cy="49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5814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lang="en-US" altLang="ko-KR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</a:t>
            </a: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rcRect t="4350"/>
          <a:stretch>
            <a:fillRect/>
          </a:stretch>
        </p:blipFill>
        <p:spPr>
          <a:xfrm>
            <a:off x="1025305" y="1211768"/>
            <a:ext cx="6095622" cy="3896913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4053599" y="2250308"/>
            <a:ext cx="3027620" cy="45106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8" name="_x390820736" descr="EMB00002a58560a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34969" y="1316005"/>
            <a:ext cx="4184790" cy="296055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학교 인증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946484" y="87001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27619" y="5500876"/>
            <a:ext cx="7668130" cy="840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String URL =“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연결할 서버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의 위치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”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안드로이드와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String u_id-&gt;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에 넣기위해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사용할 변수들을 불러옴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Parameters.put(“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들어올곳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”,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넣을값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);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입력된 값을 넣기위함</a:t>
            </a:r>
            <a:endParaRPr lang="en-US" altLang="ko-KR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6110" y="1052465"/>
            <a:ext cx="4875669" cy="49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31328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- 안드로이드 </a:t>
            </a:r>
            <a:r>
              <a:rPr lang="en-US" altLang="ko-KR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DB</a:t>
            </a: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 연결 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3288" y="1651201"/>
            <a:ext cx="7052801" cy="3359893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4053600" y="2401200"/>
            <a:ext cx="3697200" cy="3096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중복 체크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946484" y="87001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46480" y="4840727"/>
            <a:ext cx="7668130" cy="1348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$con 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의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root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아이디로 접속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$u_id -&gt; POST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값으로 변수 지정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$statement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테이블에 변수값을 넣기위함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select * from user where u_id=? -&gt;</a:t>
            </a:r>
            <a:r>
              <a:rPr lang="ko-KR" altLang="en-US" sz="1100" b="1" i="0" u="none" kern="1200" spc="0"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아이디 중복 체크</a:t>
            </a:r>
            <a:endParaRPr lang="ko-KR" altLang="en-US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en-US" altLang="ko-KR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85541" y="873282"/>
            <a:ext cx="4875670" cy="49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5814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- </a:t>
            </a:r>
            <a:r>
              <a:rPr lang="en-US" altLang="ko-KR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</a:t>
            </a: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289" y="1410190"/>
            <a:ext cx="6789420" cy="3358609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4015876" y="2316324"/>
            <a:ext cx="3461433" cy="403906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중복 체크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946484" y="87001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27619" y="5500876"/>
            <a:ext cx="7668130" cy="840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String URL =“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연결할 서버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의 위치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”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안드로이드와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String u_id-&gt;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에 넣기위해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사용할 변수들을 불러옴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Parameters.put(“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들어올곳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”,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넣을값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);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입력된 값을 넣기위함</a:t>
            </a:r>
            <a:endParaRPr lang="en-US" altLang="ko-KR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6110" y="1052465"/>
            <a:ext cx="4875669" cy="49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31328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- 안드로이드 </a:t>
            </a:r>
            <a:r>
              <a:rPr lang="en-US" altLang="ko-KR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DB</a:t>
            </a:r>
            <a:r>
              <a:rPr lang="ko-KR" altLang="en-US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 연결 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8083" y="1604235"/>
            <a:ext cx="7125983" cy="3844754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4487412" y="2165432"/>
            <a:ext cx="3319972" cy="3096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5"/>
          <p:cNvSpPr/>
          <p:nvPr/>
        </p:nvSpPr>
        <p:spPr>
          <a:xfrm>
            <a:off x="6953250" y="1482715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4463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702626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로그인</a:t>
            </a:r>
          </a:p>
        </p:txBody>
      </p:sp>
      <p:sp>
        <p:nvSpPr>
          <p:cNvPr id="53" name="Freeform 5"/>
          <p:cNvSpPr/>
          <p:nvPr/>
        </p:nvSpPr>
        <p:spPr>
          <a:xfrm>
            <a:off x="1479409" y="1465721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06696" y="5502645"/>
            <a:ext cx="842446" cy="338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로그인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182840" y="1719939"/>
            <a:ext cx="2701158" cy="2963721"/>
          </a:xfrm>
          <a:prstGeom prst="rect">
            <a:avLst/>
          </a:prstGeom>
          <a:solidFill>
            <a:srgbClr val="F3C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432977" y="5068647"/>
            <a:ext cx="2200880" cy="334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테이블에 값이 들어간 것 확인</a:t>
            </a:r>
            <a:endParaRPr lang="ko-KR" altLang="en-US" sz="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8515" y="2222318"/>
            <a:ext cx="2610581" cy="2413363"/>
          </a:xfrm>
          <a:prstGeom prst="rect">
            <a:avLst/>
          </a:prstGeom>
        </p:spPr>
      </p:pic>
      <p:sp>
        <p:nvSpPr>
          <p:cNvPr id="82" name="직사각형 32"/>
          <p:cNvSpPr/>
          <p:nvPr/>
        </p:nvSpPr>
        <p:spPr>
          <a:xfrm>
            <a:off x="2508014" y="5360892"/>
            <a:ext cx="1122592" cy="333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4463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저장된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값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8070" y="1666875"/>
            <a:ext cx="2802404" cy="352424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로그인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946484" y="87001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5912" y="5253724"/>
            <a:ext cx="7668129" cy="1097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$con 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의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root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아이디로 접속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$u_id, $u_pw -&gt; POST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값으로 변수 지정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$statement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테이블의 변수값을 갖고오기 위함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Select * from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테이블명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where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지정된 테이블의 값을 갖고오는 명령어</a:t>
            </a:r>
            <a:endParaRPr lang="en-US" altLang="ko-KR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914" y="1833715"/>
            <a:ext cx="6080850" cy="3190569"/>
          </a:xfrm>
          <a:prstGeom prst="rect">
            <a:avLst/>
          </a:prstGeom>
        </p:spPr>
      </p:pic>
      <p:sp>
        <p:nvSpPr>
          <p:cNvPr id="65" name="직사각형 7"/>
          <p:cNvSpPr/>
          <p:nvPr/>
        </p:nvSpPr>
        <p:spPr>
          <a:xfrm>
            <a:off x="869783" y="1045665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5814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-</a:t>
            </a:r>
            <a:r>
              <a:rPr lang="en-US" altLang="ko-KR" sz="2400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php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946484" y="870017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27621" y="5336290"/>
            <a:ext cx="7668128" cy="84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String URL =“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연결할 서버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의 위치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”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안드로이드와 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php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연결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String u_id, String u_pw -&gt; DB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에서 가져오기 위해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사용할 변수들을 불러옴</a:t>
            </a:r>
          </a:p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Parameters.put(“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들어올곳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”,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넣을값</a:t>
            </a:r>
            <a:r>
              <a:rPr lang="en-US" altLang="ko-KR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); -&gt; 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입력된 값을 넣기위함</a:t>
            </a:r>
            <a:endParaRPr lang="en-US" altLang="ko-KR" sz="1100" b="1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4314" y="2190577"/>
            <a:ext cx="6011114" cy="2476846"/>
          </a:xfrm>
          <a:prstGeom prst="rect">
            <a:avLst/>
          </a:prstGeom>
        </p:spPr>
      </p:pic>
      <p:sp>
        <p:nvSpPr>
          <p:cNvPr id="65" name="직사각형 7"/>
          <p:cNvSpPr/>
          <p:nvPr/>
        </p:nvSpPr>
        <p:spPr>
          <a:xfrm>
            <a:off x="717383" y="223686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58145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로그인</a:t>
            </a:r>
          </a:p>
        </p:txBody>
      </p:sp>
      <p:sp>
        <p:nvSpPr>
          <p:cNvPr id="66" name="직사각형 7"/>
          <p:cNvSpPr/>
          <p:nvPr/>
        </p:nvSpPr>
        <p:spPr>
          <a:xfrm>
            <a:off x="869783" y="1045665"/>
            <a:ext cx="876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31328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-안드로이드 </a:t>
            </a:r>
            <a:r>
              <a:rPr lang="en-US" altLang="ko-KR" sz="2400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DB </a:t>
            </a:r>
            <a:r>
              <a:rPr lang="ko-KR" altLang="en-US" sz="2400" b="0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연동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5940" y="1943539"/>
            <a:ext cx="6307291" cy="100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885826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4000" b="1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4. 교수모드와 학생모드</a:t>
            </a:r>
            <a:endParaRPr lang="ko-KR" altLang="en-US" sz="4000" b="1" i="0" u="none" kern="0" spc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교수모드와 학생모드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0361" y="1444623"/>
            <a:ext cx="462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0" y="1539638"/>
            <a:ext cx="6732607" cy="36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har char="-"/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6565159" y="1621956"/>
            <a:ext cx="5157682" cy="2290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None/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 marL="285750" indent="-285750">
              <a:buNone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- 로그인 화면에서 라디오버튼 선택에 따라 </a:t>
            </a:r>
          </a:p>
          <a:p>
            <a:pPr marL="285750" indent="-285750">
              <a:buNone/>
              <a:defRPr lang="ko-KR" altLang="en-US"/>
            </a:pPr>
            <a:r>
              <a:rPr lang="en-US" altLang="ko-KR">
                <a:solidFill>
                  <a:prstClr val="black"/>
                </a:solidFill>
              </a:rPr>
              <a:t>  </a:t>
            </a:r>
            <a:r>
              <a:rPr lang="ko-KR" altLang="en-US">
                <a:solidFill>
                  <a:prstClr val="black"/>
                </a:solidFill>
              </a:rPr>
              <a:t>로그인 후 전환되는 화면이 달라짐</a:t>
            </a:r>
          </a:p>
          <a:p>
            <a:pPr marL="285750" indent="-285750">
              <a:buNone/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 marL="285750" indent="-285750">
              <a:buNone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- 학생 아이디로 </a:t>
            </a:r>
            <a:r>
              <a:rPr lang="en-US" altLang="ko-KR">
                <a:solidFill>
                  <a:prstClr val="black"/>
                </a:solidFill>
              </a:rPr>
              <a:t>professor</a:t>
            </a:r>
            <a:r>
              <a:rPr lang="ko-KR" altLang="en-US">
                <a:solidFill>
                  <a:prstClr val="black"/>
                </a:solidFill>
              </a:rPr>
              <a:t> 로그인 불가능 </a:t>
            </a:r>
          </a:p>
          <a:p>
            <a:pPr marL="285750" indent="-285750">
              <a:buNone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  교수 아이디로 </a:t>
            </a:r>
            <a:r>
              <a:rPr lang="en-US" altLang="ko-KR">
                <a:solidFill>
                  <a:prstClr val="black"/>
                </a:solidFill>
              </a:rPr>
              <a:t>student </a:t>
            </a:r>
            <a:r>
              <a:rPr lang="ko-KR" altLang="en-US">
                <a:solidFill>
                  <a:prstClr val="black"/>
                </a:solidFill>
              </a:rPr>
              <a:t>로그인 불가능</a:t>
            </a:r>
          </a:p>
          <a:p>
            <a:pPr marL="285750" indent="-285750">
              <a:buChar char="-"/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 marL="285750" indent="-285750">
              <a:buNone/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4" name="그림 8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833552" y="1424474"/>
            <a:ext cx="2519999" cy="4320000"/>
          </a:xfrm>
          <a:prstGeom prst="rect">
            <a:avLst/>
          </a:prstGeom>
        </p:spPr>
      </p:pic>
      <p:pic>
        <p:nvPicPr>
          <p:cNvPr id="93" name="그림 9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225698" y="1433396"/>
            <a:ext cx="2519999" cy="4320000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2464167" y="4899266"/>
            <a:ext cx="810156" cy="335643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4048522" y="4870973"/>
            <a:ext cx="810156" cy="335643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35563" y="300840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prstClr val="white"/>
                </a:solidFill>
              </a:rPr>
              <a:t>ghldd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교수모드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856" y="5142563"/>
            <a:ext cx="3399864" cy="63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회원가입 화면에서 </a:t>
            </a:r>
            <a:r>
              <a:rPr lang="en-US" altLang="ko-KR">
                <a:solidFill>
                  <a:prstClr val="black"/>
                </a:solidFill>
              </a:rPr>
              <a:t>Professor</a:t>
            </a:r>
            <a:r>
              <a:rPr lang="ko-KR" altLang="en-US">
                <a:solidFill>
                  <a:prstClr val="black"/>
                </a:solidFill>
              </a:rPr>
              <a:t>선택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0717" y="1223309"/>
            <a:ext cx="3105897" cy="3795058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4720" y="1181287"/>
            <a:ext cx="3226710" cy="3785720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76838" y="3990777"/>
            <a:ext cx="2417350" cy="32760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4"/>
          <a:srcRect t="68270" r="31960" b="10360"/>
          <a:stretch>
            <a:fillRect/>
          </a:stretch>
        </p:blipFill>
        <p:spPr>
          <a:xfrm>
            <a:off x="4029729" y="1407049"/>
            <a:ext cx="4264585" cy="1606344"/>
          </a:xfrm>
          <a:prstGeom prst="rect">
            <a:avLst/>
          </a:prstGeom>
        </p:spPr>
      </p:pic>
      <p:sp>
        <p:nvSpPr>
          <p:cNvPr id="90" name="TextBox 4"/>
          <p:cNvSpPr txBox="1"/>
          <p:nvPr/>
        </p:nvSpPr>
        <p:spPr>
          <a:xfrm>
            <a:off x="4013576" y="3218001"/>
            <a:ext cx="4258981" cy="2010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회원가입할때 선택한 직업이 </a:t>
            </a:r>
            <a:r>
              <a:rPr lang="en-US" altLang="ko-KR">
                <a:solidFill>
                  <a:prstClr val="black"/>
                </a:solidFill>
              </a:rPr>
              <a:t>user </a:t>
            </a:r>
            <a:r>
              <a:rPr lang="ko-KR" altLang="en-US">
                <a:solidFill>
                  <a:prstClr val="black"/>
                </a:solidFill>
              </a:rPr>
              <a:t>테이블에 들어간 것을 확인   </a:t>
            </a:r>
          </a:p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학교인증 버튼을 통해 우리학교 학생과 교수를 인증 </a:t>
            </a:r>
          </a:p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698548" y="2277533"/>
            <a:ext cx="913894" cy="684579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2" name="TextBox 4"/>
          <p:cNvSpPr txBox="1"/>
          <p:nvPr/>
        </p:nvSpPr>
        <p:spPr>
          <a:xfrm>
            <a:off x="4175684" y="4221105"/>
            <a:ext cx="4258982" cy="901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 </a:t>
            </a:r>
          </a:p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TextBox 4"/>
          <p:cNvSpPr txBox="1"/>
          <p:nvPr/>
        </p:nvSpPr>
        <p:spPr>
          <a:xfrm>
            <a:off x="8288148" y="5189717"/>
            <a:ext cx="3399864" cy="637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prstClr val="black"/>
                </a:solidFill>
              </a:rPr>
              <a:t>professor</a:t>
            </a:r>
            <a:r>
              <a:rPr lang="ko-KR" altLang="en-US">
                <a:solidFill>
                  <a:prstClr val="black"/>
                </a:solidFill>
              </a:rPr>
              <a:t>을 선택하고 교수님모드 로그인  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기존 잠금 어플 설명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348981" y="903715"/>
            <a:ext cx="3114261" cy="5588589"/>
            <a:chOff x="3882887" y="891417"/>
            <a:chExt cx="3114261" cy="55885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926528" y="891417"/>
              <a:ext cx="3040698" cy="55885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882887" y="891417"/>
              <a:ext cx="3114261" cy="438294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041165" y="891417"/>
            <a:ext cx="3355705" cy="5588589"/>
            <a:chOff x="8041165" y="891417"/>
            <a:chExt cx="3355705" cy="55885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41165" y="891417"/>
              <a:ext cx="3355705" cy="558858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619087" y="5367130"/>
              <a:ext cx="2199860" cy="45057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60150" y="2245889"/>
            <a:ext cx="3087756" cy="1457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- </a:t>
            </a:r>
            <a:r>
              <a:rPr lang="ko-KR" altLang="en-US"/>
              <a:t>상단 바  제어</a:t>
            </a:r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- 알림을 통한 어플 접속 시 사진처럼 토스트 메시지가 뜨면서 터치가 안 먹힘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73378" y="300840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교수모드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0361" y="1444623"/>
            <a:ext cx="462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TextBox 15"/>
          <p:cNvSpPr txBox="1"/>
          <p:nvPr/>
        </p:nvSpPr>
        <p:spPr>
          <a:xfrm>
            <a:off x="7693558" y="1376973"/>
            <a:ext cx="4027110" cy="2288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None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- 로그인 후 메인화면</a:t>
            </a:r>
          </a:p>
          <a:p>
            <a:pPr marL="285750" indent="-285750">
              <a:buNone/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 marL="285750" indent="-285750">
              <a:buNone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- 교수의 정보 확인</a:t>
            </a:r>
          </a:p>
          <a:p>
            <a:pPr marL="285750" indent="-285750">
              <a:buNone/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 marL="285750" indent="-285750">
              <a:buNone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- 학생들의 출석 현황 확인</a:t>
            </a:r>
          </a:p>
          <a:p>
            <a:pPr marL="285750" indent="-285750">
              <a:buNone/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 marL="285750" indent="-285750">
              <a:buNone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- 자신의 강의를 수강신청한 학생들의 출결을 관리</a:t>
            </a:r>
          </a:p>
        </p:txBody>
      </p:sp>
      <p:pic>
        <p:nvPicPr>
          <p:cNvPr id="86" name="그림 8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211034" y="1269000"/>
            <a:ext cx="3144059" cy="4320000"/>
          </a:xfrm>
          <a:prstGeom prst="rect">
            <a:avLst/>
          </a:prstGeom>
        </p:spPr>
      </p:pic>
      <p:pic>
        <p:nvPicPr>
          <p:cNvPr id="87" name="그림 8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370250" y="1269000"/>
            <a:ext cx="3228935" cy="4320000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>
          <a:xfrm>
            <a:off x="2011493" y="5144463"/>
            <a:ext cx="1602334" cy="335643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155258" y="2362413"/>
            <a:ext cx="2366221" cy="288489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14876" y="1670049"/>
            <a:ext cx="5505681" cy="10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885826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4000" b="1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5. 출석체크</a:t>
            </a:r>
            <a:endParaRPr lang="ko-KR" altLang="en-US" sz="4000" b="1" i="0" u="none" kern="0" spc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400" b="1">
                <a:solidFill>
                  <a:schemeClr val="tx1"/>
                </a:solidFill>
              </a:rPr>
              <a:t>NFC </a:t>
            </a:r>
            <a:r>
              <a:rPr lang="ko-KR" altLang="en-US" sz="2400" b="1">
                <a:solidFill>
                  <a:schemeClr val="tx1"/>
                </a:solidFill>
              </a:rPr>
              <a:t>모드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0612" y="1464267"/>
            <a:ext cx="6267356" cy="350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>
                <a:solidFill>
                  <a:prstClr val="black"/>
                </a:solidFill>
              </a:rPr>
              <a:t>NFC 3</a:t>
            </a:r>
            <a:r>
              <a:rPr lang="ko-KR" altLang="en-US" sz="1600">
                <a:solidFill>
                  <a:prstClr val="black"/>
                </a:solidFill>
              </a:rPr>
              <a:t>가지 모드</a:t>
            </a:r>
          </a:p>
          <a:p>
            <a:pPr>
              <a:defRPr lang="ko-KR" altLang="en-US"/>
            </a:pPr>
            <a:endParaRPr lang="ko-KR" altLang="en-US" sz="1600">
              <a:solidFill>
                <a:prstClr val="black"/>
              </a:solidFill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en-US" altLang="ko-KR" sz="1600">
                <a:solidFill>
                  <a:prstClr val="black"/>
                </a:solidFill>
              </a:rPr>
              <a:t>Card Emulation mode </a:t>
            </a:r>
          </a:p>
          <a:p>
            <a:pPr>
              <a:defRPr lang="ko-KR" altLang="en-US"/>
            </a:pPr>
            <a:r>
              <a:rPr lang="ko-KR" altLang="en-US" sz="1600">
                <a:solidFill>
                  <a:prstClr val="black"/>
                </a:solidFill>
              </a:rPr>
              <a:t>외부 </a:t>
            </a:r>
            <a:r>
              <a:rPr lang="en-US" altLang="ko-KR" sz="1600">
                <a:solidFill>
                  <a:prstClr val="black"/>
                </a:solidFill>
              </a:rPr>
              <a:t>NFC </a:t>
            </a:r>
            <a:r>
              <a:rPr lang="ko-KR" altLang="en-US" sz="1600">
                <a:solidFill>
                  <a:prstClr val="black"/>
                </a:solidFill>
              </a:rPr>
              <a:t>리더기 혹은 카드 단말기가 무선 접속할 수 있게 핸드폰을 </a:t>
            </a:r>
            <a:r>
              <a:rPr lang="en-US" altLang="ko-KR" sz="1600">
                <a:solidFill>
                  <a:prstClr val="black"/>
                </a:solidFill>
              </a:rPr>
              <a:t>NFC</a:t>
            </a:r>
            <a:r>
              <a:rPr lang="ko-KR" altLang="en-US" sz="1600">
                <a:solidFill>
                  <a:prstClr val="black"/>
                </a:solidFill>
              </a:rPr>
              <a:t>카드로 에뮬레이트 하는 기능</a:t>
            </a:r>
          </a:p>
          <a:p>
            <a:pPr>
              <a:defRPr lang="ko-KR" altLang="en-US"/>
            </a:pPr>
            <a:endParaRPr lang="en-US" altLang="ko-KR" sz="1600">
              <a:solidFill>
                <a:prstClr val="black"/>
              </a:solidFill>
            </a:endParaRPr>
          </a:p>
          <a:p>
            <a:pPr>
              <a:defRPr lang="ko-KR" altLang="en-US"/>
            </a:pPr>
            <a:r>
              <a:rPr lang="en-US" altLang="ko-KR" sz="1600">
                <a:solidFill>
                  <a:prstClr val="black"/>
                </a:solidFill>
              </a:rPr>
              <a:t>2. </a:t>
            </a:r>
            <a:r>
              <a:rPr lang="en-US" altLang="ko-KR" sz="1600">
                <a:solidFill>
                  <a:srgbClr val="0000FF"/>
                </a:solidFill>
              </a:rPr>
              <a:t>RW Mode(</a:t>
            </a:r>
            <a:r>
              <a:rPr lang="ko-KR" altLang="en-US" sz="1600">
                <a:solidFill>
                  <a:srgbClr val="0000FF"/>
                </a:solidFill>
              </a:rPr>
              <a:t>단방향 통신 모드</a:t>
            </a:r>
            <a:r>
              <a:rPr lang="en-US" altLang="ko-KR" sz="1600">
                <a:solidFill>
                  <a:srgbClr val="0000FF"/>
                </a:solidFill>
              </a:rPr>
              <a:t>)</a:t>
            </a:r>
            <a:endParaRPr lang="en-US" altLang="ko-KR" sz="1600">
              <a:solidFill>
                <a:prstClr val="black"/>
              </a:solidFill>
            </a:endParaRPr>
          </a:p>
          <a:p>
            <a:pPr>
              <a:defRPr lang="ko-KR" altLang="en-US"/>
            </a:pPr>
            <a:r>
              <a:rPr lang="en-US" altLang="ko-KR" sz="1600">
                <a:solidFill>
                  <a:prstClr val="black"/>
                </a:solidFill>
              </a:rPr>
              <a:t>Active </a:t>
            </a:r>
            <a:r>
              <a:rPr lang="ko-KR" altLang="en-US" sz="1600">
                <a:solidFill>
                  <a:prstClr val="black"/>
                </a:solidFill>
              </a:rPr>
              <a:t>상태의 핸드폰이 다른 </a:t>
            </a:r>
            <a:r>
              <a:rPr lang="en-US" altLang="ko-KR" sz="1600">
                <a:solidFill>
                  <a:prstClr val="black"/>
                </a:solidFill>
              </a:rPr>
              <a:t>NFC</a:t>
            </a:r>
            <a:r>
              <a:rPr lang="ko-KR" altLang="en-US" sz="1600">
                <a:solidFill>
                  <a:prstClr val="black"/>
                </a:solidFill>
              </a:rPr>
              <a:t>기기</a:t>
            </a:r>
            <a:r>
              <a:rPr lang="en-US" altLang="ko-KR" sz="1600">
                <a:solidFill>
                  <a:prstClr val="black"/>
                </a:solidFill>
              </a:rPr>
              <a:t>, NFC </a:t>
            </a:r>
            <a:r>
              <a:rPr lang="ko-KR" altLang="en-US" sz="1600">
                <a:solidFill>
                  <a:prstClr val="black"/>
                </a:solidFill>
              </a:rPr>
              <a:t>태그 혹은 </a:t>
            </a:r>
            <a:r>
              <a:rPr lang="en-US" altLang="ko-KR" sz="1600">
                <a:solidFill>
                  <a:prstClr val="black"/>
                </a:solidFill>
              </a:rPr>
              <a:t>NFC</a:t>
            </a:r>
            <a:r>
              <a:rPr lang="ko-KR" altLang="en-US" sz="1600">
                <a:solidFill>
                  <a:prstClr val="black"/>
                </a:solidFill>
              </a:rPr>
              <a:t>스티커의 정보를 읽어 들이거나 정보를 기록하는 </a:t>
            </a:r>
            <a:r>
              <a:rPr lang="en-US" altLang="ko-KR" sz="1600">
                <a:solidFill>
                  <a:prstClr val="black"/>
                </a:solidFill>
              </a:rPr>
              <a:t>NFC</a:t>
            </a:r>
            <a:r>
              <a:rPr lang="ko-KR" altLang="en-US" sz="1600">
                <a:solidFill>
                  <a:prstClr val="black"/>
                </a:solidFill>
              </a:rPr>
              <a:t>통신 기능 </a:t>
            </a:r>
          </a:p>
          <a:p>
            <a:pPr>
              <a:defRPr lang="ko-KR" altLang="en-US"/>
            </a:pPr>
            <a:endParaRPr lang="en-US" altLang="ko-KR" sz="1600">
              <a:solidFill>
                <a:prstClr val="black"/>
              </a:solidFill>
            </a:endParaRPr>
          </a:p>
          <a:p>
            <a:pPr>
              <a:defRPr lang="ko-KR" altLang="en-US"/>
            </a:pPr>
            <a:r>
              <a:rPr lang="en-US" altLang="ko-KR" sz="1600">
                <a:solidFill>
                  <a:prstClr val="black"/>
                </a:solidFill>
              </a:rPr>
              <a:t>3. P2P Mode (</a:t>
            </a:r>
            <a:r>
              <a:rPr lang="ko-KR" altLang="en-US" sz="1600">
                <a:solidFill>
                  <a:prstClr val="black"/>
                </a:solidFill>
              </a:rPr>
              <a:t>양방향 통신 모드</a:t>
            </a:r>
            <a:r>
              <a:rPr lang="en-US" altLang="ko-KR" sz="1600">
                <a:solidFill>
                  <a:prstClr val="black"/>
                </a:solidFill>
              </a:rPr>
              <a:t>) </a:t>
            </a:r>
          </a:p>
          <a:p>
            <a:pPr>
              <a:defRPr lang="ko-KR" altLang="en-US"/>
            </a:pPr>
            <a:r>
              <a:rPr lang="ko-KR" altLang="en-US" sz="1600">
                <a:solidFill>
                  <a:prstClr val="black"/>
                </a:solidFill>
              </a:rPr>
              <a:t>핸드폰이 </a:t>
            </a:r>
            <a:r>
              <a:rPr lang="en-US" altLang="ko-KR" sz="1600">
                <a:solidFill>
                  <a:prstClr val="black"/>
                </a:solidFill>
              </a:rPr>
              <a:t>active, passive </a:t>
            </a:r>
            <a:r>
              <a:rPr lang="ko-KR" altLang="en-US" sz="1600">
                <a:solidFill>
                  <a:prstClr val="black"/>
                </a:solidFill>
              </a:rPr>
              <a:t>상태로 전환하면서 다른 </a:t>
            </a:r>
            <a:r>
              <a:rPr lang="en-US" altLang="ko-KR" sz="1600">
                <a:solidFill>
                  <a:prstClr val="black"/>
                </a:solidFill>
              </a:rPr>
              <a:t>NFC </a:t>
            </a:r>
            <a:r>
              <a:rPr lang="ko-KR" altLang="en-US" sz="1600">
                <a:solidFill>
                  <a:prstClr val="black"/>
                </a:solidFill>
              </a:rPr>
              <a:t>기기와 데이터를 교환하는 </a:t>
            </a:r>
            <a:r>
              <a:rPr lang="en-US" altLang="ko-KR" sz="1600">
                <a:solidFill>
                  <a:prstClr val="black"/>
                </a:solidFill>
              </a:rPr>
              <a:t>NFC </a:t>
            </a:r>
            <a:r>
              <a:rPr lang="ko-KR" altLang="en-US" sz="1600">
                <a:solidFill>
                  <a:prstClr val="black"/>
                </a:solidFill>
              </a:rPr>
              <a:t>통신</a:t>
            </a:r>
            <a:r>
              <a:rPr lang="en-US" altLang="ko-KR" sz="1600">
                <a:solidFill>
                  <a:prstClr val="black"/>
                </a:solidFill>
              </a:rPr>
              <a:t> </a:t>
            </a:r>
            <a:r>
              <a:rPr lang="ko-KR" altLang="en-US" sz="1600">
                <a:solidFill>
                  <a:prstClr val="black"/>
                </a:solidFill>
              </a:rPr>
              <a:t>기능</a:t>
            </a:r>
          </a:p>
          <a:p>
            <a:pPr>
              <a:defRPr lang="ko-KR" altLang="en-US"/>
            </a:pPr>
            <a:endParaRPr lang="ko-KR" altLang="en-US" sz="160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820" b="11260"/>
          <a:stretch>
            <a:fillRect/>
          </a:stretch>
        </p:blipFill>
        <p:spPr>
          <a:xfrm>
            <a:off x="7649242" y="1326007"/>
            <a:ext cx="3528901" cy="1938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3460" b="11700"/>
          <a:stretch>
            <a:fillRect/>
          </a:stretch>
        </p:blipFill>
        <p:spPr>
          <a:xfrm>
            <a:off x="7716128" y="3940200"/>
            <a:ext cx="3273715" cy="176479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화면구성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sp>
        <p:nvSpPr>
          <p:cNvPr id="21" name="Freeform 5"/>
          <p:cNvSpPr/>
          <p:nvPr/>
        </p:nvSpPr>
        <p:spPr>
          <a:xfrm>
            <a:off x="2230533" y="1465721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1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35" name="Picture 11" descr="C:\Users\안수진\Desktop\출석체크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19654" y="1283547"/>
            <a:ext cx="2344489" cy="3382142"/>
          </a:xfrm>
          <a:prstGeom prst="rect">
            <a:avLst/>
          </a:prstGeom>
          <a:noFill/>
        </p:spPr>
      </p:pic>
      <p:pic>
        <p:nvPicPr>
          <p:cNvPr id="1036" name="Picture 12" descr="C:\Users\안수진\Desktop\출결화면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64143" y="1297589"/>
            <a:ext cx="2342857" cy="3379788"/>
          </a:xfrm>
          <a:prstGeom prst="rect">
            <a:avLst/>
          </a:prstGeom>
          <a:noFill/>
        </p:spPr>
      </p:pic>
      <p:pic>
        <p:nvPicPr>
          <p:cNvPr id="1037" name="그림 103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13429" y="1269000"/>
            <a:ext cx="2519999" cy="4320000"/>
          </a:xfrm>
          <a:prstGeom prst="rect">
            <a:avLst/>
          </a:prstGeom>
        </p:spPr>
      </p:pic>
      <p:sp>
        <p:nvSpPr>
          <p:cNvPr id="1038" name="모서리가 둥근 직사각형 1037"/>
          <p:cNvSpPr/>
          <p:nvPr/>
        </p:nvSpPr>
        <p:spPr>
          <a:xfrm>
            <a:off x="743343" y="2370983"/>
            <a:ext cx="1152000" cy="14436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9" name="TextBox 4"/>
          <p:cNvSpPr txBox="1"/>
          <p:nvPr/>
        </p:nvSpPr>
        <p:spPr>
          <a:xfrm>
            <a:off x="7943283" y="1328677"/>
            <a:ext cx="3789140" cy="1460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- 수강신청한 강의들을 한눈에 확인</a:t>
            </a:r>
          </a:p>
          <a:p>
            <a:pPr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  <a:p>
            <a:pPr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-출결하기 누른 후, </a:t>
            </a:r>
            <a:r>
              <a:rPr lang="en-US" altLang="ko-KR">
                <a:solidFill>
                  <a:prstClr val="black"/>
                </a:solidFill>
              </a:rPr>
              <a:t>NFC tab</a:t>
            </a:r>
            <a:r>
              <a:rPr lang="ko-KR" altLang="en-US">
                <a:solidFill>
                  <a:prstClr val="black"/>
                </a:solidFill>
              </a:rPr>
              <a:t>를 찍으면 </a:t>
            </a:r>
            <a:r>
              <a:rPr lang="en-US" altLang="ko-KR">
                <a:solidFill>
                  <a:prstClr val="black"/>
                </a:solidFill>
              </a:rPr>
              <a:t>UID</a:t>
            </a:r>
            <a:r>
              <a:rPr lang="ko-KR" altLang="en-US">
                <a:solidFill>
                  <a:prstClr val="black"/>
                </a:solidFill>
              </a:rPr>
              <a:t> 확인 및 출석 완료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400" b="1">
                <a:solidFill>
                  <a:schemeClr val="tx1"/>
                </a:solidFill>
              </a:rPr>
              <a:t>NFC </a:t>
            </a:r>
            <a:r>
              <a:rPr lang="ko-KR" altLang="en-US" sz="2400" b="1">
                <a:solidFill>
                  <a:schemeClr val="tx1"/>
                </a:solidFill>
              </a:rPr>
              <a:t>태그 및 화면 잠금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9447" y="1083479"/>
            <a:ext cx="4637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태그 찍은 후 화면 잠금 실행</a:t>
            </a:r>
            <a:endParaRPr lang="en-US" altLang="ko-KR">
              <a:solidFill>
                <a:prstClr val="black"/>
              </a:solidFill>
            </a:endParaRPr>
          </a:p>
        </p:txBody>
      </p:sp>
      <p:pic>
        <p:nvPicPr>
          <p:cNvPr id="2" name="KakaoTalk_Video_20190513_2316_08_4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251280" y="1226127"/>
            <a:ext cx="4019513" cy="44057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 i="1">
                <a:solidFill>
                  <a:schemeClr val="tx1"/>
                </a:solidFill>
              </a:rPr>
              <a:t>특수키 제어</a:t>
            </a:r>
            <a:endParaRPr lang="en-US" altLang="ko-KR" sz="2400" b="1" i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0361" y="1444623"/>
            <a:ext cx="462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7323" y="1017009"/>
            <a:ext cx="424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prstClr val="black"/>
                </a:solidFill>
              </a:rPr>
              <a:t>- </a:t>
            </a:r>
            <a:r>
              <a:rPr lang="ko-KR" altLang="en-US">
                <a:solidFill>
                  <a:prstClr val="black"/>
                </a:solidFill>
              </a:rPr>
              <a:t>멀티키 제어</a:t>
            </a:r>
          </a:p>
        </p:txBody>
      </p:sp>
      <p:pic>
        <p:nvPicPr>
          <p:cNvPr id="2" name="KakaoTalk_Video_20190516_1918_19_57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 rot="5400000">
            <a:off x="3281286" y="1338533"/>
            <a:ext cx="5629427" cy="42464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 i="1">
                <a:solidFill>
                  <a:schemeClr val="tx1"/>
                </a:solidFill>
              </a:rPr>
              <a:t>특수키 제어</a:t>
            </a:r>
            <a:endParaRPr lang="en-US" altLang="ko-KR" sz="2400" b="1" i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0361" y="1444623"/>
            <a:ext cx="462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7323" y="1017009"/>
            <a:ext cx="424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prstClr val="black"/>
                </a:solidFill>
              </a:rPr>
              <a:t>- </a:t>
            </a:r>
            <a:r>
              <a:rPr lang="ko-KR" altLang="en-US">
                <a:solidFill>
                  <a:prstClr val="black"/>
                </a:solidFill>
              </a:rPr>
              <a:t>홈키 제어</a:t>
            </a:r>
          </a:p>
        </p:txBody>
      </p:sp>
      <p:pic>
        <p:nvPicPr>
          <p:cNvPr id="3" name="KakaoTalk_Video_20190516_1920_55_6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 rot="5400000">
            <a:off x="3143823" y="1510557"/>
            <a:ext cx="5638800" cy="393574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특정시간 잠금해제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0361" y="1444623"/>
            <a:ext cx="462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4701" y="1502287"/>
            <a:ext cx="424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prstClr val="black"/>
                </a:solidFill>
              </a:rPr>
              <a:t>- </a:t>
            </a:r>
            <a:r>
              <a:rPr lang="ko-KR" altLang="en-US">
                <a:solidFill>
                  <a:prstClr val="black"/>
                </a:solidFill>
              </a:rPr>
              <a:t>잠긴 상태 에서 특정시간에 태그와 접촉해야 잠금해제 가능</a:t>
            </a:r>
          </a:p>
        </p:txBody>
      </p:sp>
      <p:pic>
        <p:nvPicPr>
          <p:cNvPr id="2" name="KakaoTalk_Video_20190516_1922_17_9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 rot="5400000">
            <a:off x="5234403" y="1821410"/>
            <a:ext cx="5455019" cy="306087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04701" y="3009386"/>
            <a:ext cx="5448300" cy="1304925"/>
            <a:chOff x="804701" y="2817984"/>
            <a:chExt cx="5448300" cy="13049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4701" y="2817984"/>
              <a:ext cx="5448300" cy="130492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087395" y="2899719"/>
              <a:ext cx="1614616" cy="23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14876" y="1670049"/>
            <a:ext cx="5505681" cy="10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871876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4000" b="1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6.</a:t>
            </a:r>
            <a:r>
              <a:rPr lang="en-US" altLang="ko-KR" sz="4000" b="1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4000" b="1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시간표</a:t>
            </a:r>
            <a:endParaRPr lang="ko-KR" altLang="en-US" sz="4000" b="1" i="0" u="none" kern="0" spc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609599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7026268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800" b="1" i="0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구성 화면</a:t>
            </a:r>
            <a:endParaRPr lang="en-US" altLang="ko-KR" sz="1800" b="1" i="0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3" name="Freeform 5"/>
          <p:cNvSpPr/>
          <p:nvPr/>
        </p:nvSpPr>
        <p:spPr>
          <a:xfrm>
            <a:off x="908506" y="1465721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1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99731" y="5391551"/>
            <a:ext cx="1177074" cy="331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강의 추가 화면</a:t>
            </a:r>
            <a:endParaRPr lang="ko-KR" altLang="en-US" sz="1100" b="1" i="0" u="none" kern="1200" spc="0">
              <a:solidFill>
                <a:prstClr val="white">
                  <a:lumMod val="50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3" name="Freeform 5"/>
          <p:cNvSpPr/>
          <p:nvPr/>
        </p:nvSpPr>
        <p:spPr>
          <a:xfrm>
            <a:off x="4610008" y="1465721"/>
            <a:ext cx="3092591" cy="450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662587" y="5380101"/>
            <a:ext cx="2200879" cy="332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>
                <a:solidFill>
                  <a:prstClr val="white"/>
                </a:solidFill>
                <a:latin typeface="맑은 고딕"/>
                <a:ea typeface="맑은 고딕"/>
              </a:rPr>
              <a:t>시간표</a:t>
            </a:r>
            <a:r>
              <a:rPr lang="ko-KR" altLang="en-US" sz="1100" b="1" i="0" u="none" kern="120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 화면</a:t>
            </a:r>
            <a:endParaRPr lang="ko-KR" altLang="en-US" sz="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Freeform 5"/>
          <p:cNvSpPr/>
          <p:nvPr/>
        </p:nvSpPr>
        <p:spPr>
          <a:xfrm>
            <a:off x="8311510" y="1465721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91526" y="5391552"/>
            <a:ext cx="1132557" cy="33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100" b="1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강의삭제</a:t>
            </a:r>
            <a:r>
              <a:rPr lang="ko-KR" altLang="en-US" sz="1100" b="1" i="0" u="none" kern="1200" spc="0">
                <a:solidFill>
                  <a:prstClr val="white">
                    <a:lumMod val="50000"/>
                  </a:prstClr>
                </a:solidFill>
                <a:uLnTx/>
                <a:uFillTx/>
                <a:latin typeface="맑은 고딕"/>
                <a:ea typeface="맑은 고딕"/>
                <a:cs typeface="+mn-cs"/>
              </a:rPr>
              <a:t> 화면</a:t>
            </a:r>
            <a:endParaRPr lang="ko-KR" altLang="en-US" sz="800" b="0" i="0" u="none" kern="1200" spc="0">
              <a:solidFill>
                <a:prstClr val="white">
                  <a:lumMod val="50000"/>
                </a:prst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50" name="Picture 2" descr="C:\Users\안수진\Desktop\강의추가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95125" y="1612370"/>
            <a:ext cx="2119349" cy="3767731"/>
          </a:xfrm>
          <a:prstGeom prst="rect">
            <a:avLst/>
          </a:prstGeom>
          <a:noFill/>
        </p:spPr>
      </p:pic>
      <p:pic>
        <p:nvPicPr>
          <p:cNvPr id="2051" name="Picture 3" descr="C:\Users\안수진\Desktop\시간표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11263" y="1635270"/>
            <a:ext cx="2112908" cy="3756281"/>
          </a:xfrm>
          <a:prstGeom prst="rect">
            <a:avLst/>
          </a:prstGeom>
          <a:noFill/>
        </p:spPr>
      </p:pic>
      <p:pic>
        <p:nvPicPr>
          <p:cNvPr id="2052" name="Picture 4" descr="C:\Users\안수진\Desktop\강의삭제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01351" y="1635270"/>
            <a:ext cx="2112908" cy="375628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53783" y="1208200"/>
            <a:ext cx="6684433" cy="152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4000" b="1" kern="0">
                <a:solidFill>
                  <a:prstClr val="white"/>
                </a:solidFill>
                <a:latin typeface="+mj-lt"/>
                <a:ea typeface="맑은 고딕"/>
              </a:rPr>
              <a:t> </a:t>
            </a:r>
            <a:r>
              <a:rPr lang="ko-KR" altLang="en-US" sz="4000" b="1" kern="0">
                <a:solidFill>
                  <a:prstClr val="white"/>
                </a:solidFill>
                <a:latin typeface="+mj-lt"/>
                <a:ea typeface="맑은 고딕"/>
              </a:rPr>
              <a:t>2. </a:t>
            </a:r>
            <a:r>
              <a:rPr lang="ko-KR" altLang="en-US" sz="4000" b="1">
                <a:solidFill>
                  <a:prstClr val="white"/>
                </a:solidFill>
                <a:latin typeface="+mj-lt"/>
              </a:rPr>
              <a:t>서버 구축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1" name="직사각형 9"/>
          <p:cNvSpPr/>
          <p:nvPr/>
        </p:nvSpPr>
        <p:spPr>
          <a:xfrm>
            <a:off x="7686654" y="3545816"/>
            <a:ext cx="4357100" cy="2834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</a:rPr>
              <a:t>- 고정 </a:t>
            </a:r>
            <a:r>
              <a:rPr lang="en-US" altLang="ko-KR" sz="2400" b="1">
                <a:solidFill>
                  <a:schemeClr val="bg1"/>
                </a:solidFill>
              </a:rPr>
              <a:t>ip</a:t>
            </a: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</a:rPr>
              <a:t>- </a:t>
            </a:r>
            <a:r>
              <a:rPr lang="en-US" altLang="ko-KR" sz="2400" b="1">
                <a:solidFill>
                  <a:schemeClr val="bg1"/>
                </a:solidFill>
              </a:rPr>
              <a:t>Apache </a:t>
            </a:r>
            <a:r>
              <a:rPr lang="ko-KR" altLang="en-US" sz="2400" b="1">
                <a:solidFill>
                  <a:schemeClr val="bg1"/>
                </a:solidFill>
              </a:rPr>
              <a:t>설치</a:t>
            </a: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</a:rPr>
              <a:t>- </a:t>
            </a:r>
            <a:r>
              <a:rPr lang="en-US" altLang="ko-KR" sz="2400" b="1">
                <a:solidFill>
                  <a:schemeClr val="bg1"/>
                </a:solidFill>
              </a:rPr>
              <a:t>PHP </a:t>
            </a:r>
            <a:r>
              <a:rPr lang="ko-KR" altLang="en-US" sz="2400" b="1">
                <a:solidFill>
                  <a:schemeClr val="bg1"/>
                </a:solidFill>
              </a:rPr>
              <a:t>설치 및 아파치 연동</a:t>
            </a:r>
          </a:p>
          <a:p>
            <a:pPr lvl="0">
              <a:lnSpc>
                <a:spcPct val="150000"/>
              </a:lnSpc>
              <a:defRPr lang="ko-KR"/>
            </a:pPr>
            <a:r>
              <a:rPr lang="ko-KR" altLang="en-US" sz="2400" b="1">
                <a:solidFill>
                  <a:schemeClr val="bg1"/>
                </a:solidFill>
              </a:rPr>
              <a:t>- </a:t>
            </a:r>
            <a:r>
              <a:rPr lang="en-US" altLang="ko-KR" sz="2400" b="1">
                <a:solidFill>
                  <a:schemeClr val="bg1"/>
                </a:solidFill>
              </a:rPr>
              <a:t>MySQL </a:t>
            </a:r>
            <a:r>
              <a:rPr lang="ko-KR" altLang="en-US" sz="2400" b="1">
                <a:solidFill>
                  <a:schemeClr val="bg1"/>
                </a:solidFill>
              </a:rPr>
              <a:t>설치</a:t>
            </a:r>
            <a:r>
              <a:rPr lang="ko-KR" altLang="en-US" sz="2400" b="1" kern="0">
                <a:solidFill>
                  <a:schemeClr val="bg1"/>
                </a:solidFill>
                <a:latin typeface="맑은 고딕"/>
                <a:ea typeface="맑은 고딕"/>
              </a:rPr>
              <a:t> 및 연동</a:t>
            </a:r>
          </a:p>
          <a:p>
            <a:pPr lvl="0">
              <a:lnSpc>
                <a:spcPct val="150000"/>
              </a:lnSpc>
              <a:defRPr lang="ko-KR"/>
            </a:pPr>
            <a:r>
              <a:rPr lang="ko-KR" altLang="en-US" sz="2400" b="1">
                <a:solidFill>
                  <a:schemeClr val="bg1"/>
                </a:solidFill>
              </a:rPr>
              <a:t>- </a:t>
            </a:r>
            <a:r>
              <a:rPr lang="en-US" altLang="ko-KR" sz="2400" b="1" kern="0">
                <a:solidFill>
                  <a:schemeClr val="bg1"/>
                </a:solidFill>
                <a:latin typeface="맑은 고딕"/>
                <a:ea typeface="맑은 고딕"/>
              </a:rPr>
              <a:t>PhpMyAdmin</a:t>
            </a:r>
            <a:r>
              <a:rPr lang="ko-KR" altLang="en-US" sz="2400" b="1" kern="0">
                <a:solidFill>
                  <a:schemeClr val="bg1"/>
                </a:solidFill>
                <a:latin typeface="맑은 고딕"/>
                <a:ea typeface="맑은 고딕"/>
              </a:rPr>
              <a:t> 연동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시간표 받아오기</a:t>
            </a:r>
            <a:endParaRPr lang="en-US" altLang="ko-KR" sz="2400" b="1" u="none" kern="1200" spc="0">
              <a:solidFill>
                <a:schemeClr val="tx1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27" name="_x395027240" descr="EMB00002980344f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42215" y="1022338"/>
            <a:ext cx="6609975" cy="345795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07042" y="4750278"/>
            <a:ext cx="5146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안드로이드스튜디오에서 스피너 값을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php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문에 보내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select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값으로 비교 후 배열로 출력</a:t>
            </a:r>
            <a:endParaRPr lang="ko-KR" altLang="en-US" sz="1800" b="0" i="0" u="none" kern="1200" spc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>
          <a:xfrm>
            <a:off x="4641564" y="341452"/>
            <a:ext cx="15794028" cy="4930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98414" y="1022338"/>
            <a:ext cx="2917230" cy="5186185"/>
            <a:chOff x="898414" y="1022338"/>
            <a:chExt cx="2917230" cy="5186185"/>
          </a:xfrm>
        </p:grpSpPr>
        <p:pic>
          <p:nvPicPr>
            <p:cNvPr id="15" name="Picture 2" descr="C:\Users\안수진\Desktop\강의추가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98414" y="1022338"/>
              <a:ext cx="2917230" cy="5186185"/>
            </a:xfrm>
            <a:prstGeom prst="rect">
              <a:avLst/>
            </a:prstGeom>
            <a:noFill/>
          </p:spPr>
        </p:pic>
        <p:sp>
          <p:nvSpPr>
            <p:cNvPr id="16" name="직사각형 15"/>
            <p:cNvSpPr/>
            <p:nvPr/>
          </p:nvSpPr>
          <p:spPr>
            <a:xfrm>
              <a:off x="993422" y="3183467"/>
              <a:ext cx="2731911" cy="2460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시간표 추가 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083" name="_x390816416" descr="EMB00002a58563c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95793" y="1087905"/>
            <a:ext cx="4579938" cy="2447925"/>
          </a:xfrm>
          <a:prstGeom prst="rect">
            <a:avLst/>
          </a:prstGeom>
          <a:noFill/>
        </p:spPr>
      </p:pic>
      <p:sp>
        <p:nvSpPr>
          <p:cNvPr id="14" name="Rectangle 1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085" name="_x390815216" descr="EMB00002a58563f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95793" y="3891167"/>
            <a:ext cx="4579938" cy="2068513"/>
          </a:xfrm>
          <a:prstGeom prst="rect">
            <a:avLst/>
          </a:prstGeom>
          <a:noFill/>
        </p:spPr>
      </p:pic>
      <p:sp>
        <p:nvSpPr>
          <p:cNvPr id="15" name="Rectangle 1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36561" y="5674632"/>
            <a:ext cx="3106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강의 추가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37339" y="5960509"/>
            <a:ext cx="3106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안드로이드와 </a:t>
            </a:r>
            <a:r>
              <a:rPr lang="en-US" altLang="ko-KR"/>
              <a:t>PHP</a:t>
            </a:r>
            <a:r>
              <a:rPr lang="ko-KR" altLang="en-US"/>
              <a:t>과정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66864" y="6037069"/>
            <a:ext cx="3106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DB</a:t>
            </a:r>
            <a:r>
              <a:rPr lang="ko-KR" altLang="en-US"/>
              <a:t>에 값이 들어가고 추가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7383" y="1087905"/>
            <a:ext cx="2537800" cy="4511644"/>
            <a:chOff x="1015559" y="1087905"/>
            <a:chExt cx="2537800" cy="4511644"/>
          </a:xfrm>
        </p:grpSpPr>
        <p:pic>
          <p:nvPicPr>
            <p:cNvPr id="3074" name="Picture 2" descr="C:\Users\안수진\Desktop\강의추가.jp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15559" y="1087905"/>
              <a:ext cx="2537800" cy="4511644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2830515" y="2644046"/>
              <a:ext cx="598210" cy="2864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34737" y="3040655"/>
              <a:ext cx="605928" cy="5065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919811" y="1324287"/>
            <a:ext cx="2403625" cy="4273111"/>
            <a:chOff x="1919811" y="1324287"/>
            <a:chExt cx="2403625" cy="4273111"/>
          </a:xfrm>
        </p:grpSpPr>
        <p:pic>
          <p:nvPicPr>
            <p:cNvPr id="3075" name="Picture 3" descr="C:\Users\안수진\Desktop\강의추가알림.jp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919811" y="1324287"/>
              <a:ext cx="2403625" cy="4273111"/>
            </a:xfrm>
            <a:prstGeom prst="rect">
              <a:avLst/>
            </a:prstGeom>
            <a:noFill/>
          </p:spPr>
        </p:pic>
        <p:sp>
          <p:nvSpPr>
            <p:cNvPr id="10" name="직사각형 9"/>
            <p:cNvSpPr/>
            <p:nvPr/>
          </p:nvSpPr>
          <p:spPr>
            <a:xfrm>
              <a:off x="2082188" y="3183875"/>
              <a:ext cx="2071171" cy="7072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3089" name="_x390815456" descr="EMB00002a585645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277217" y="635029"/>
            <a:ext cx="2039013" cy="905751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>
            <a:off x="2889501" y="1715186"/>
            <a:ext cx="2426729" cy="4314185"/>
            <a:chOff x="2889501" y="1715186"/>
            <a:chExt cx="2426729" cy="4314185"/>
          </a:xfrm>
        </p:grpSpPr>
        <p:pic>
          <p:nvPicPr>
            <p:cNvPr id="30" name="Picture 3" descr="C:\Users\안수진\Desktop\시간표.jpg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889501" y="1715186"/>
              <a:ext cx="2426729" cy="4314185"/>
            </a:xfrm>
            <a:prstGeom prst="rect">
              <a:avLst/>
            </a:prstGeom>
            <a:noFill/>
          </p:spPr>
        </p:pic>
        <p:sp>
          <p:nvSpPr>
            <p:cNvPr id="17" name="직사각형 16"/>
            <p:cNvSpPr/>
            <p:nvPr/>
          </p:nvSpPr>
          <p:spPr>
            <a:xfrm>
              <a:off x="4334453" y="2721165"/>
              <a:ext cx="711272" cy="9254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2"/>
      <p:bldP spid="31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09599" y="292903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85826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시간표 삭제 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27949" y="1136567"/>
            <a:ext cx="2578742" cy="4545193"/>
            <a:chOff x="1398347" y="1635270"/>
            <a:chExt cx="2112908" cy="3756282"/>
          </a:xfrm>
        </p:grpSpPr>
        <p:pic>
          <p:nvPicPr>
            <p:cNvPr id="14" name="Picture 4" descr="C:\Users\안수진\Desktop\강의삭제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98347" y="1635270"/>
              <a:ext cx="2112908" cy="3756282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1467923" y="2170323"/>
              <a:ext cx="501384" cy="407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885690" y="1383944"/>
            <a:ext cx="2578742" cy="4584430"/>
            <a:chOff x="2733989" y="1372927"/>
            <a:chExt cx="2578742" cy="4584430"/>
          </a:xfrm>
        </p:grpSpPr>
        <p:pic>
          <p:nvPicPr>
            <p:cNvPr id="4099" name="Picture 3" descr="C:\Users\안수진\Desktop\강의삭제알람.jp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733989" y="1372927"/>
              <a:ext cx="2578742" cy="4584430"/>
            </a:xfrm>
            <a:prstGeom prst="rect">
              <a:avLst/>
            </a:prstGeom>
            <a:noFill/>
          </p:spPr>
        </p:pic>
        <p:sp>
          <p:nvSpPr>
            <p:cNvPr id="4" name="직사각형 3"/>
            <p:cNvSpPr/>
            <p:nvPr/>
          </p:nvSpPr>
          <p:spPr>
            <a:xfrm>
              <a:off x="2897436" y="3398146"/>
              <a:ext cx="2236424" cy="7441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67717" y="798652"/>
            <a:ext cx="5095990" cy="2490086"/>
            <a:chOff x="6167717" y="798652"/>
            <a:chExt cx="5095990" cy="2490086"/>
          </a:xfrm>
        </p:grpSpPr>
        <p:pic>
          <p:nvPicPr>
            <p:cNvPr id="4100" name="Picture 4" descr="C:\Users\안수진\Desktop\출결 삭제 안드로이드.jp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167717" y="798652"/>
              <a:ext cx="5095990" cy="2490086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>
            <a:xfrm>
              <a:off x="6312665" y="1531345"/>
              <a:ext cx="3690651" cy="969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96000" y="3893413"/>
            <a:ext cx="5054579" cy="1777330"/>
            <a:chOff x="6096000" y="3893413"/>
            <a:chExt cx="5054579" cy="1777330"/>
          </a:xfrm>
        </p:grpSpPr>
        <p:pic>
          <p:nvPicPr>
            <p:cNvPr id="4101" name="Picture 5" descr="C:\Users\안수진\Desktop\출결 삭제 php.png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6096000" y="3893413"/>
              <a:ext cx="5054579" cy="1777330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6433851" y="4307595"/>
              <a:ext cx="1421175" cy="2203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422834" y="4527933"/>
              <a:ext cx="4627084" cy="2541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4102" name="Picture 6" descr="C:\Users\안수진\Desktop\삭제된 시간표를 확인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167349" y="1535859"/>
            <a:ext cx="2578742" cy="4584431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8737339" y="5960509"/>
            <a:ext cx="3106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안드로이드와 </a:t>
            </a:r>
            <a:r>
              <a:rPr lang="en-US" altLang="ko-KR"/>
              <a:t>PHP</a:t>
            </a:r>
            <a:r>
              <a:rPr lang="ko-KR" altLang="en-US"/>
              <a:t>과정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14876" y="1670049"/>
            <a:ext cx="5505681" cy="10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885826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4000" b="1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7</a:t>
            </a:r>
            <a:r>
              <a:rPr lang="en-US" altLang="ko-KR" sz="4000" b="1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. </a:t>
            </a:r>
            <a:r>
              <a:rPr lang="ko-KR" altLang="en-US" sz="4000" b="1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출석현황</a:t>
            </a:r>
            <a:endParaRPr lang="ko-KR" altLang="en-US" sz="4000" b="1" i="0" u="none" kern="0" spc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출석 현황</a:t>
            </a:r>
          </a:p>
        </p:txBody>
      </p:sp>
      <p:pic>
        <p:nvPicPr>
          <p:cNvPr id="78" name="그림 7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245286" y="1269000"/>
            <a:ext cx="2519999" cy="4320000"/>
          </a:xfrm>
          <a:prstGeom prst="rect">
            <a:avLst/>
          </a:prstGeom>
        </p:spPr>
      </p:pic>
      <p:pic>
        <p:nvPicPr>
          <p:cNvPr id="79" name="그림 7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57587" y="1269000"/>
            <a:ext cx="2519999" cy="4320000"/>
          </a:xfrm>
          <a:prstGeom prst="rect">
            <a:avLst/>
          </a:prstGeom>
        </p:spPr>
      </p:pic>
      <p:sp>
        <p:nvSpPr>
          <p:cNvPr id="80" name="TextBox 9"/>
          <p:cNvSpPr txBox="1"/>
          <p:nvPr/>
        </p:nvSpPr>
        <p:spPr>
          <a:xfrm>
            <a:off x="6754004" y="1244091"/>
            <a:ext cx="4743074" cy="3106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출석을 확인 하고 싶은 날짜 선택 후, </a:t>
            </a:r>
          </a:p>
          <a:p>
            <a:pPr lvl="0">
              <a:defRPr lang="ko-KR" altLang="en-US"/>
            </a:pPr>
            <a:r>
              <a:rPr lang="ko-KR" altLang="en-US"/>
              <a:t>자신의 출결 상태를 확인</a:t>
            </a:r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375199" y="4096800"/>
            <a:ext cx="1152000" cy="14436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14876" y="1670049"/>
            <a:ext cx="5505681" cy="10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885826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4000" b="0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8. </a:t>
            </a:r>
            <a:r>
              <a:rPr lang="en-US" altLang="ko-KR" sz="4000" b="0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My</a:t>
            </a:r>
            <a:r>
              <a:rPr lang="ko-KR" altLang="en-US" sz="4000" b="0" i="0" u="none" kern="0" spc="0">
                <a:solidFill>
                  <a:prstClr val="white"/>
                </a:solidFill>
                <a:uLnTx/>
                <a:uFillTx/>
                <a:latin typeface="맑은 고딕"/>
                <a:ea typeface="맑은 고딕"/>
                <a:cs typeface="+mn-cs"/>
              </a:rPr>
              <a:t> 정보</a:t>
            </a:r>
            <a:endParaRPr lang="ko-KR" altLang="en-US" sz="4000" b="0" i="0" u="none" kern="0" spc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마이페이지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rcRect l="11950" t="7280" r="12750" b="13750"/>
          <a:stretch>
            <a:fillRect/>
          </a:stretch>
        </p:blipFill>
        <p:spPr>
          <a:xfrm>
            <a:off x="1011090" y="1492498"/>
            <a:ext cx="2587727" cy="417841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809463" y="1492498"/>
            <a:ext cx="7705725" cy="3487548"/>
            <a:chOff x="-2066925" y="364857"/>
            <a:chExt cx="9763125" cy="39890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4840" t="20500" r="41830" b="40720"/>
            <a:stretch>
              <a:fillRect/>
            </a:stretch>
          </p:blipFill>
          <p:spPr>
            <a:xfrm>
              <a:off x="-2066925" y="364857"/>
              <a:ext cx="9763125" cy="398901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-2066925" y="511169"/>
              <a:ext cx="990600" cy="1746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905000" y="1895475"/>
              <a:ext cx="3238500" cy="6953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905000" y="3171825"/>
              <a:ext cx="5257424" cy="10572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01197" y="5117919"/>
            <a:ext cx="5657850" cy="1185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- </a:t>
            </a:r>
            <a:r>
              <a:rPr lang="en-US" altLang="ko-KR"/>
              <a:t>getString</a:t>
            </a:r>
            <a:r>
              <a:rPr lang="ko-KR" altLang="en-US"/>
              <a:t>으로</a:t>
            </a:r>
            <a:r>
              <a:rPr lang="en-US" altLang="ko-KR"/>
              <a:t> </a:t>
            </a:r>
            <a:r>
              <a:rPr lang="ko-KR" altLang="en-US"/>
              <a:t>로그인 한 사람의 정보들을 가져와 변수에 저장 </a:t>
            </a:r>
          </a:p>
          <a:p>
            <a:pPr lvl="0">
              <a:defRPr lang="ko-KR" altLang="en-US"/>
            </a:pPr>
            <a:r>
              <a:rPr lang="ko-KR" altLang="en-US"/>
              <a:t>- </a:t>
            </a:r>
            <a:r>
              <a:rPr lang="en-US" altLang="ko-KR"/>
              <a:t>Intent </a:t>
            </a:r>
            <a:r>
              <a:rPr lang="ko-KR" altLang="en-US"/>
              <a:t>부분에서 다음 화면으로 넘어갈때 </a:t>
            </a:r>
            <a:r>
              <a:rPr lang="en-US" altLang="ko-KR"/>
              <a:t>putextra</a:t>
            </a:r>
            <a:r>
              <a:rPr lang="ko-KR" altLang="en-US"/>
              <a:t>로 데이터를 넘김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마이페이지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rcRect l="11950" t="7280" r="12750" b="13750"/>
          <a:stretch>
            <a:fillRect/>
          </a:stretch>
        </p:blipFill>
        <p:spPr>
          <a:xfrm>
            <a:off x="1011090" y="1492498"/>
            <a:ext cx="2587727" cy="417841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895532" y="1492498"/>
            <a:ext cx="6806729" cy="3713853"/>
            <a:chOff x="3895532" y="1492498"/>
            <a:chExt cx="6806729" cy="37138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270" t="14910" r="19750" b="43620"/>
            <a:stretch>
              <a:fillRect/>
            </a:stretch>
          </p:blipFill>
          <p:spPr>
            <a:xfrm>
              <a:off x="3895532" y="1492498"/>
              <a:ext cx="6806729" cy="371385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610100" y="2543175"/>
              <a:ext cx="866775" cy="171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353300" y="1666875"/>
              <a:ext cx="1438275" cy="666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6175" y="3638855"/>
              <a:ext cx="2581275" cy="666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400675" y="5546701"/>
            <a:ext cx="4371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다시 </a:t>
            </a:r>
            <a:r>
              <a:rPr lang="en-US" altLang="ko-KR"/>
              <a:t>getStringExtra</a:t>
            </a:r>
            <a:r>
              <a:rPr lang="ko-KR" altLang="en-US"/>
              <a:t>로 값들을 받아와</a:t>
            </a:r>
            <a:r>
              <a:rPr lang="en-US" altLang="ko-KR"/>
              <a:t>MainActivity</a:t>
            </a:r>
            <a:r>
              <a:rPr lang="ko-KR" altLang="en-US"/>
              <a:t>의 변수들에 저장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마이페이지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rcRect l="11950" t="7280" r="12750" b="13750"/>
          <a:stretch>
            <a:fillRect/>
          </a:stretch>
        </p:blipFill>
        <p:spPr>
          <a:xfrm>
            <a:off x="1011090" y="1492498"/>
            <a:ext cx="2587727" cy="41784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9210" t="16700" r="7140" b="41540"/>
          <a:stretch>
            <a:fillRect/>
          </a:stretch>
        </p:blipFill>
        <p:spPr>
          <a:xfrm>
            <a:off x="3837812" y="1492499"/>
            <a:ext cx="7601713" cy="33462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37812" y="2933700"/>
            <a:ext cx="1123950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86525" y="2552700"/>
            <a:ext cx="3448050" cy="2286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43105" y="5209382"/>
            <a:ext cx="5191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MainActivity</a:t>
            </a:r>
            <a:r>
              <a:rPr lang="ko-KR" altLang="en-US"/>
              <a:t>에서 변수들에 저장해놓은 값을 가져와 </a:t>
            </a:r>
            <a:r>
              <a:rPr lang="en-US" altLang="ko-KR"/>
              <a:t>xml</a:t>
            </a:r>
            <a:r>
              <a:rPr lang="ko-KR" altLang="en-US"/>
              <a:t>에 있는 </a:t>
            </a:r>
            <a:r>
              <a:rPr lang="en-US" altLang="ko-KR"/>
              <a:t>textview</a:t>
            </a:r>
            <a:r>
              <a:rPr lang="ko-KR" altLang="en-US"/>
              <a:t>에 출력해준다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회원 탈퇴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0980" y="1454386"/>
            <a:ext cx="4371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로그인한 아이디를 가져와 </a:t>
            </a:r>
            <a:r>
              <a:rPr lang="en-US" altLang="ko-KR"/>
              <a:t>php</a:t>
            </a:r>
            <a:r>
              <a:rPr lang="ko-KR" altLang="en-US"/>
              <a:t>문과 연결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4107" y="1054997"/>
            <a:ext cx="5216812" cy="20629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8961" y="3398147"/>
            <a:ext cx="6386278" cy="25057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14599" y="3990346"/>
            <a:ext cx="4371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DB</a:t>
            </a:r>
            <a:r>
              <a:rPr lang="ko-KR" altLang="en-US"/>
              <a:t>에서 값을 삭제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1487" y="1044415"/>
            <a:ext cx="3041833" cy="4871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53783" y="1208200"/>
            <a:ext cx="6684433" cy="152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4000" b="1" kern="0">
                <a:solidFill>
                  <a:prstClr val="white"/>
                </a:solidFill>
                <a:latin typeface="+mj-lt"/>
                <a:ea typeface="맑은 고딕"/>
              </a:rPr>
              <a:t> </a:t>
            </a:r>
            <a:r>
              <a:rPr lang="ko-KR" altLang="en-US" sz="4000" b="1" kern="0">
                <a:solidFill>
                  <a:prstClr val="white"/>
                </a:solidFill>
                <a:latin typeface="+mj-lt"/>
                <a:ea typeface="맑은 고딕"/>
              </a:rPr>
              <a:t>2. </a:t>
            </a:r>
            <a:r>
              <a:rPr lang="ko-KR" altLang="en-US" sz="4000" b="1">
                <a:solidFill>
                  <a:prstClr val="white"/>
                </a:solidFill>
                <a:latin typeface="+mj-lt"/>
              </a:rPr>
              <a:t>서버 구축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1" name="직사각형 9"/>
          <p:cNvSpPr/>
          <p:nvPr/>
        </p:nvSpPr>
        <p:spPr>
          <a:xfrm>
            <a:off x="7686654" y="3545816"/>
            <a:ext cx="4357100" cy="1186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bg1"/>
                </a:solidFill>
              </a:rPr>
              <a:t>- 고정 </a:t>
            </a:r>
            <a:r>
              <a:rPr lang="en-US" altLang="ko-KR" sz="2400" b="1">
                <a:solidFill>
                  <a:schemeClr val="bg1"/>
                </a:solidFill>
              </a:rPr>
              <a:t>ip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ko-KR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85826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85826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85826">
              <a:defRPr lang="ko-KR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14876" y="1670049"/>
            <a:ext cx="5505681" cy="100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85826" latinLnBrk="0">
              <a:lnSpc>
                <a:spcPct val="150000"/>
              </a:lnSpc>
              <a:defRPr lang="ko-KR"/>
            </a:pPr>
            <a:r>
              <a:rPr lang="en-US" altLang="ko-KR" sz="4000" b="1" kern="0">
                <a:solidFill>
                  <a:prstClr val="white"/>
                </a:solidFill>
              </a:rPr>
              <a:t>9</a:t>
            </a:r>
            <a:r>
              <a:rPr lang="ko-KR" altLang="en-US" sz="4000" b="1" kern="0">
                <a:solidFill>
                  <a:prstClr val="white"/>
                </a:solidFill>
              </a:rPr>
              <a:t>. 기대효과 및 결과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기대효과 및 결과</a:t>
            </a:r>
            <a:endParaRPr lang="en-US" altLang="ko-KR" sz="2400" b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0361" y="1444623"/>
            <a:ext cx="462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4701" y="1502287"/>
            <a:ext cx="10720034" cy="3934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출석체크로 인한 수업시간 딜레이가 줄어들고 수업 시작 후 바로 집중할 수 있어서 수업시간에 대한 학습 효과를 높일 수 있다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</a:p>
          <a:p>
            <a:pPr marL="285750" indent="-285750">
              <a:buChar char="-"/>
              <a:defRPr lang="ko-KR" altLang="en-US"/>
            </a:pPr>
            <a:endParaRPr lang="en-US" altLang="ko-KR">
              <a:solidFill>
                <a:prstClr val="black"/>
              </a:solidFill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쉬는 시간이나 수업이 끝난 후 따로 지각체크를 할 필요가 없어진다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</a:p>
          <a:p>
            <a:pPr marL="285750" indent="-285750">
              <a:buChar char="-"/>
              <a:defRPr lang="ko-KR" altLang="en-US"/>
            </a:pPr>
            <a:endParaRPr lang="en-US" altLang="ko-KR">
              <a:solidFill>
                <a:prstClr val="black"/>
              </a:solidFill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교수는 원활한 수업진행과 시간의 효율적인 분배가 가능하고 학생에게는 간소화된 출석시스템으로 인해 시간절약과 번거로움이 사라지게 된다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</a:p>
          <a:p>
            <a:pPr marL="285750" indent="-285750">
              <a:buChar char="-"/>
              <a:defRPr lang="ko-KR" altLang="en-US"/>
            </a:pPr>
            <a:endParaRPr lang="en-US" altLang="ko-KR">
              <a:solidFill>
                <a:prstClr val="black"/>
              </a:solidFill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학생들의 출석체크 뿐 아니라 회사 등에서도 저렴한 비용으로 사원들의 근태를 관리할 수 있다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</a:p>
          <a:p>
            <a:pPr marL="285750" indent="-285750">
              <a:buChar char="-"/>
              <a:defRPr lang="ko-KR" altLang="en-US"/>
            </a:pPr>
            <a:endParaRPr lang="en-US" altLang="ko-KR">
              <a:solidFill>
                <a:prstClr val="black"/>
              </a:solidFill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prstClr val="black"/>
                </a:solidFill>
              </a:rPr>
              <a:t>수업 시간에 핸드폰 터치를 잠금으로써 수업을 듣지 않는 학생들을 제어하기 쉽기 때문에 수업의 질이 향상된다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</a:p>
          <a:p>
            <a:pPr marL="285750" indent="-285750">
              <a:buChar char="-"/>
              <a:defRPr lang="ko-KR" altLang="en-US"/>
            </a:pPr>
            <a:endParaRPr lang="en-US" altLang="ko-KR">
              <a:solidFill>
                <a:prstClr val="black"/>
              </a:solidFill>
            </a:endParaRPr>
          </a:p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26225" y="223686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>
                <a:solidFill>
                  <a:schemeClr val="tx1"/>
                </a:solidFill>
              </a:rPr>
              <a:t>최종 시연 영상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0361" y="1444623"/>
            <a:ext cx="4623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" name="혜수민-최종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928" y="864870"/>
            <a:ext cx="10416828" cy="52510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7187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14876" y="1670049"/>
            <a:ext cx="5505681" cy="146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871876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6000" b="1" i="0" u="none" kern="0" spc="0">
                <a:solidFill>
                  <a:schemeClr val="bg1"/>
                </a:solidFill>
                <a:uLnTx/>
                <a:uFillTx/>
                <a:latin typeface="맑은 고딕"/>
                <a:ea typeface="맑은 고딕"/>
                <a:cs typeface="+mn-cs"/>
              </a:rPr>
              <a:t>Thank you!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고정 </a:t>
            </a: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ip</a:t>
            </a:r>
            <a:endParaRPr lang="en-US" altLang="ko-KR" sz="2400" b="1" u="none" kern="1200" spc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974361" y="125917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8406" y="2833410"/>
            <a:ext cx="604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1. [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학교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pc]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네트워크 및 인터넷 설정 접속</a:t>
            </a:r>
            <a:endParaRPr lang="ko-KR" altLang="en-US" sz="1800" b="0" i="0" u="none" kern="1200" spc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469036" y="1600626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5121" name="_x390052296" descr="EMB00001c6434a6"/>
          <p:cNvPicPr>
            <a:picLocks noChangeAspect="1" noChangeArrowheads="1"/>
          </p:cNvPicPr>
          <p:nvPr/>
        </p:nvPicPr>
        <p:blipFill rotWithShape="1">
          <a:blip r:embed="rId2"/>
          <a:srcRect t="9040" r="44090" b="65640"/>
          <a:stretch>
            <a:fillRect/>
          </a:stretch>
        </p:blipFill>
        <p:spPr>
          <a:xfrm>
            <a:off x="1207196" y="3720734"/>
            <a:ext cx="3432748" cy="194985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294399" y="2137442"/>
            <a:ext cx="604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2. [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학교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pc]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어댑터 옵션 변경</a:t>
            </a:r>
            <a:endParaRPr lang="ko-KR" altLang="en-US" sz="1800" b="0" i="0" u="none" kern="1200" spc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5123" name="_x390051336" descr="EMB00001c6434a9"/>
          <p:cNvPicPr>
            <a:picLocks noChangeAspect="1" noChangeArrowheads="1"/>
          </p:cNvPicPr>
          <p:nvPr/>
        </p:nvPicPr>
        <p:blipFill rotWithShape="1">
          <a:blip r:embed="rId3"/>
          <a:srcRect r="21360" b="33140"/>
          <a:stretch>
            <a:fillRect/>
          </a:stretch>
        </p:blipFill>
        <p:spPr>
          <a:xfrm>
            <a:off x="6299286" y="2698121"/>
            <a:ext cx="5176061" cy="35327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74361" y="1081892"/>
            <a:ext cx="4991278" cy="145937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-host</a:t>
            </a:r>
            <a:r>
              <a:rPr lang="ko-KR" altLang="en-US"/>
              <a:t>를 제외한 나머지가 서버 접속이 불가능</a:t>
            </a:r>
          </a:p>
          <a:p>
            <a:pPr lvl="0">
              <a:defRPr lang="ko-KR" altLang="en-US"/>
            </a:pPr>
            <a:r>
              <a:rPr lang="en-US" altLang="ko-KR"/>
              <a:t>-</a:t>
            </a:r>
            <a:r>
              <a:rPr lang="ko-KR" altLang="en-US"/>
              <a:t>학교나 기업에서는 고정 </a:t>
            </a:r>
            <a:r>
              <a:rPr lang="en-US" altLang="ko-KR"/>
              <a:t>ip</a:t>
            </a:r>
            <a:r>
              <a:rPr lang="ko-KR" altLang="en-US"/>
              <a:t>를 주로 사용</a:t>
            </a:r>
          </a:p>
          <a:p>
            <a:pPr lvl="0">
              <a:defRPr lang="ko-KR" altLang="en-US"/>
            </a:pPr>
            <a:r>
              <a:rPr lang="en-US" altLang="ko-KR"/>
              <a:t>-</a:t>
            </a:r>
            <a:r>
              <a:rPr lang="ko-KR" altLang="en-US"/>
              <a:t>학교의 인터넷을 사용하기 위해서는 고정 </a:t>
            </a:r>
            <a:r>
              <a:rPr lang="en-US" altLang="ko-KR"/>
              <a:t>ip </a:t>
            </a:r>
            <a:r>
              <a:rPr lang="ko-KR" altLang="en-US"/>
              <a:t>인터넷 연결 설정이 필요</a:t>
            </a:r>
          </a:p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white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6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ko-KR" altLang="en-US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고정 </a:t>
            </a:r>
            <a:r>
              <a:rPr lang="en-US" altLang="ko-KR" sz="2400" b="1" u="none" kern="1200" spc="0">
                <a:solidFill>
                  <a:schemeClr val="tx1"/>
                </a:solidFill>
                <a:uLnTx/>
                <a:uFillTx/>
                <a:latin typeface="맑은 고딕"/>
                <a:ea typeface="맑은 고딕"/>
                <a:cs typeface="+mn-cs"/>
              </a:rPr>
              <a:t>ip</a:t>
            </a:r>
            <a:endParaRPr lang="en-US" altLang="ko-KR" sz="2400" b="1" u="none" kern="1200" spc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974361" y="125917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4362" y="1259174"/>
            <a:ext cx="6041034" cy="358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3. [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학교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pc]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이더넷 속성 확인</a:t>
            </a:r>
            <a:endParaRPr lang="ko-KR" altLang="en-US" sz="1800" b="0" i="0" u="none" kern="1200" spc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469036" y="1600626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6149" y="1259174"/>
            <a:ext cx="6041036" cy="358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4. [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학교 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pc]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인터넷 프로토콜 버전</a:t>
            </a:r>
            <a:r>
              <a:rPr lang="en-US" altLang="ko-KR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4 </a:t>
            </a:r>
            <a:r>
              <a:rPr lang="ko-KR" altLang="en-US" sz="1800" b="0" i="0" u="none" kern="1200" spc="0">
                <a:solidFill>
                  <a:prstClr val="black"/>
                </a:solidFill>
                <a:uLnTx/>
                <a:uFillTx/>
                <a:latin typeface="맑은 고딕"/>
                <a:ea typeface="맑은 고딕"/>
                <a:cs typeface="+mn-cs"/>
              </a:rPr>
              <a:t>속성 확인</a:t>
            </a:r>
            <a:endParaRPr lang="ko-KR" altLang="en-US" sz="1800" b="0" i="0" u="none" kern="1200" spc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1138518" y="1832451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6145" name="_x390052616" descr="EMB00001c6434ac"/>
          <p:cNvPicPr>
            <a:picLocks noChangeAspect="1" noChangeArrowheads="1"/>
          </p:cNvPicPr>
          <p:nvPr/>
        </p:nvPicPr>
        <p:blipFill rotWithShape="1">
          <a:blip r:embed="rId2"/>
          <a:srcRect l="1230" b="28660"/>
          <a:stretch>
            <a:fillRect/>
          </a:stretch>
        </p:blipFill>
        <p:spPr>
          <a:xfrm>
            <a:off x="1300443" y="2289651"/>
            <a:ext cx="4562475" cy="2646363"/>
          </a:xfrm>
          <a:prstGeom prst="rect">
            <a:avLst/>
          </a:prstGeom>
          <a:noFill/>
        </p:spPr>
      </p:pic>
      <p:sp>
        <p:nvSpPr>
          <p:cNvPr id="7" name="Rectangle 4"/>
          <p:cNvSpPr>
            <a:spLocks noChangeArrowheads="1"/>
          </p:cNvSpPr>
          <p:nvPr/>
        </p:nvSpPr>
        <p:spPr>
          <a:xfrm>
            <a:off x="6665773" y="1529161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lvl="0" indent="0" algn="l" defTabSz="885826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/>
            </a:pPr>
            <a:endParaRPr lang="ko-KR" altLang="en-US" sz="1800" b="0" i="0" u="none" kern="1200" spc="0">
              <a:solidFill>
                <a:prstClr val="black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6147" name="_x390051976" descr="EMB00001c6434af"/>
          <p:cNvPicPr>
            <a:picLocks noChangeAspect="1" noChangeArrowheads="1"/>
          </p:cNvPicPr>
          <p:nvPr/>
        </p:nvPicPr>
        <p:blipFill rotWithShape="1">
          <a:blip r:embed="rId3"/>
          <a:srcRect r="25750"/>
          <a:stretch>
            <a:fillRect/>
          </a:stretch>
        </p:blipFill>
        <p:spPr>
          <a:xfrm>
            <a:off x="6665773" y="1986361"/>
            <a:ext cx="4010025" cy="3660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1954</Words>
  <Application>Microsoft Office PowerPoint</Application>
  <PresentationFormat>와이드스크린</PresentationFormat>
  <Paragraphs>347</Paragraphs>
  <Slides>73</Slides>
  <Notes>1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78" baseType="lpstr">
      <vt:lpstr>맑은 고딕</vt:lpstr>
      <vt:lpstr>함초롬돋움</vt:lpstr>
      <vt:lpstr>Arial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notebook</cp:lastModifiedBy>
  <cp:revision>431</cp:revision>
  <dcterms:created xsi:type="dcterms:W3CDTF">2019-02-08T07:37:09Z</dcterms:created>
  <dcterms:modified xsi:type="dcterms:W3CDTF">2019-06-10T14:50:28Z</dcterms:modified>
</cp:coreProperties>
</file>